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28"/>
  </p:notesMasterIdLst>
  <p:sldIdLst>
    <p:sldId id="260" r:id="rId2"/>
    <p:sldId id="261" r:id="rId3"/>
    <p:sldId id="259" r:id="rId4"/>
    <p:sldId id="257" r:id="rId5"/>
    <p:sldId id="258" r:id="rId6"/>
    <p:sldId id="264" r:id="rId7"/>
    <p:sldId id="263" r:id="rId8"/>
    <p:sldId id="265" r:id="rId9"/>
    <p:sldId id="266" r:id="rId10"/>
    <p:sldId id="267" r:id="rId11"/>
    <p:sldId id="268" r:id="rId12"/>
    <p:sldId id="269" r:id="rId13"/>
    <p:sldId id="270" r:id="rId14"/>
    <p:sldId id="272" r:id="rId15"/>
    <p:sldId id="275" r:id="rId16"/>
    <p:sldId id="276" r:id="rId17"/>
    <p:sldId id="287" r:id="rId18"/>
    <p:sldId id="288" r:id="rId19"/>
    <p:sldId id="285" r:id="rId20"/>
    <p:sldId id="289" r:id="rId21"/>
    <p:sldId id="282" r:id="rId22"/>
    <p:sldId id="290" r:id="rId23"/>
    <p:sldId id="283" r:id="rId24"/>
    <p:sldId id="286" r:id="rId25"/>
    <p:sldId id="284" r:id="rId26"/>
    <p:sldId id="262"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04"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FAC715A-0EDC-48A6-BBC6-56480632916C}" type="datetimeFigureOut">
              <a:rPr lang="en-US" smtClean="0"/>
              <a:t>11/24/2016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C73B492-2A24-411B-9323-CD18BD2DFA1B}" type="slidenum">
              <a:rPr lang="en-US" smtClean="0"/>
              <a:t>‹#›</a:t>
            </a:fld>
            <a:endParaRPr lang="en-US"/>
          </a:p>
        </p:txBody>
      </p:sp>
    </p:spTree>
    <p:extLst>
      <p:ext uri="{BB962C8B-B14F-4D97-AF65-F5344CB8AC3E}">
        <p14:creationId xmlns:p14="http://schemas.microsoft.com/office/powerpoint/2010/main" val="34648054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68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r>
              <a:rPr lang="en-US">
                <a:latin typeface="Helvetica" charset="0"/>
                <a:cs typeface="Helvetica" charset="0"/>
                <a:sym typeface="Helvetica" charset="0"/>
              </a:rPr>
              <a:t>TCP = transmission control protocol</a:t>
            </a:r>
          </a:p>
          <a:p>
            <a:r>
              <a:rPr lang="en-US">
                <a:latin typeface="Helvetica" charset="0"/>
                <a:cs typeface="Helvetica" charset="0"/>
                <a:sym typeface="Helvetica" charset="0"/>
              </a:rPr>
              <a:t>IP = internet protocol</a:t>
            </a:r>
          </a:p>
          <a:p>
            <a:endParaRPr lang="en-US">
              <a:latin typeface="Helvetica" charset="0"/>
              <a:cs typeface="Helvetica" charset="0"/>
              <a:sym typeface="Helvetica" charset="0"/>
            </a:endParaRPr>
          </a:p>
          <a:p>
            <a:r>
              <a:rPr lang="en-US">
                <a:latin typeface="Helvetica" charset="0"/>
                <a:cs typeface="Helvetica" charset="0"/>
                <a:sym typeface="Helvetica" charset="0"/>
              </a:rPr>
              <a:t>The 7-layer model got bogged down in committee discussions and votes and eventually died.  The 4-layer model was crude but effective—less elegant, but it worked!   Each level is clearly different from the other.</a:t>
            </a:r>
          </a:p>
          <a:p>
            <a:endParaRPr lang="en-US">
              <a:latin typeface="Helvetica" charset="0"/>
              <a:cs typeface="Helvetica" charset="0"/>
              <a:sym typeface="Helvetica" charset="0"/>
            </a:endParaRPr>
          </a:p>
          <a:p>
            <a:endParaRPr lang="en-US">
              <a:latin typeface="Helvetica" charset="0"/>
              <a:cs typeface="Helvetica" charset="0"/>
              <a:sym typeface="Helvetica" charset="0"/>
            </a:endParaRPr>
          </a:p>
          <a:p>
            <a:endParaRPr lang="en-US" sz="2000">
              <a:latin typeface="Lucida Grande" charset="0"/>
              <a:ea typeface="Lucida Grande" charset="0"/>
              <a:cs typeface="Lucida Grande" charset="0"/>
              <a:sym typeface="Lucida Grande"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2" cstate="print"/>
          <a:srcRect t="33333"/>
          <a:stretch>
            <a:fillRect/>
          </a:stretch>
        </p:blipFill>
        <p:spPr>
          <a:xfrm>
            <a:off x="0" y="0"/>
            <a:ext cx="9144000" cy="4572000"/>
          </a:xfrm>
          <a:prstGeom prst="rect">
            <a:avLst/>
          </a:prstGeom>
        </p:spPr>
      </p:pic>
      <p:sp>
        <p:nvSpPr>
          <p:cNvPr id="4" name="Date Placeholder 3"/>
          <p:cNvSpPr>
            <a:spLocks noGrp="1"/>
          </p:cNvSpPr>
          <p:nvPr>
            <p:ph type="dt" sz="half" idx="10"/>
          </p:nvPr>
        </p:nvSpPr>
        <p:spPr/>
        <p:txBody>
          <a:bodyPr/>
          <a:lstStyle/>
          <a:p>
            <a:fld id="{D22601D5-8A39-4742-A47E-3DB8BF8EEE0E}" type="datetimeFigureOut">
              <a:rPr lang="en-US" smtClean="0"/>
              <a:t>11/24/2016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2C99E0-E066-4913-B717-FC83EBAA581D}" type="slidenum">
              <a:rPr lang="en-US" smtClean="0"/>
              <a:t>‹#›</a:t>
            </a:fld>
            <a:endParaRPr lang="en-US"/>
          </a:p>
        </p:txBody>
      </p:sp>
      <p:sp>
        <p:nvSpPr>
          <p:cNvPr id="3" name="Subtitle 2"/>
          <p:cNvSpPr>
            <a:spLocks noGrp="1"/>
          </p:cNvSpPr>
          <p:nvPr>
            <p:ph type="subTitle" idx="1"/>
          </p:nvPr>
        </p:nvSpPr>
        <p:spPr>
          <a:xfrm>
            <a:off x="1219200" y="3886200"/>
            <a:ext cx="6400800" cy="1752600"/>
          </a:xfrm>
        </p:spPr>
        <p:txBody>
          <a:bodyPr>
            <a:normAutofit/>
          </a:bodyPr>
          <a:lstStyle>
            <a:lvl1pPr marL="0" indent="0" algn="ctr">
              <a:buNone/>
              <a:defRPr sz="17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685800" y="2007888"/>
            <a:ext cx="7772400" cy="1470025"/>
          </a:xfrm>
        </p:spPr>
        <p:txBody>
          <a:bodyPr/>
          <a:lstStyle>
            <a:lvl1pPr algn="ctr">
              <a:defRPr sz="3200"/>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2601D5-8A39-4742-A47E-3DB8BF8EEE0E}" type="datetimeFigureOut">
              <a:rPr lang="en-US" smtClean="0"/>
              <a:t>11/24/2016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2C99E0-E066-4913-B717-FC83EBAA581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2601D5-8A39-4742-A47E-3DB8BF8EEE0E}" type="datetimeFigureOut">
              <a:rPr lang="en-US" smtClean="0"/>
              <a:t>11/24/2016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2C99E0-E066-4913-B717-FC83EBAA581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D22601D5-8A39-4742-A47E-3DB8BF8EEE0E}" type="datetimeFigureOut">
              <a:rPr lang="en-US" smtClean="0"/>
              <a:t>11/24/2016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2C99E0-E066-4913-B717-FC83EBAA581D}" type="slidenum">
              <a:rPr lang="en-US" smtClean="0"/>
              <a:t>‹#›</a:t>
            </a:fld>
            <a:endParaRPr lang="en-US"/>
          </a:p>
        </p:txBody>
      </p:sp>
      <p:sp>
        <p:nvSpPr>
          <p:cNvPr id="8" name="Content Placeholder 7"/>
          <p:cNvSpPr>
            <a:spLocks noGrp="1"/>
          </p:cNvSpPr>
          <p:nvPr>
            <p:ph sz="quarter" idx="13"/>
          </p:nvPr>
        </p:nvSpPr>
        <p:spPr>
          <a:xfrm>
            <a:off x="609600" y="1600200"/>
            <a:ext cx="79248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4962525"/>
            <a:ext cx="7885113" cy="1362075"/>
          </a:xfrm>
        </p:spPr>
        <p:txBody>
          <a:bodyPr anchor="t"/>
          <a:lstStyle>
            <a:lvl1pPr algn="l">
              <a:defRPr sz="3200" b="0" i="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609600" y="3462338"/>
            <a:ext cx="7885113" cy="1500187"/>
          </a:xfrm>
        </p:spPr>
        <p:txBody>
          <a:bodyPr anchor="b">
            <a:normAutofit/>
          </a:bodyPr>
          <a:lstStyle>
            <a:lvl1pPr marL="0" indent="0">
              <a:buNone/>
              <a:defRPr sz="170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22601D5-8A39-4742-A47E-3DB8BF8EEE0E}" type="datetimeFigureOut">
              <a:rPr lang="en-US" smtClean="0"/>
              <a:t>11/24/2016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2C99E0-E066-4913-B717-FC83EBAA581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609600" y="1600200"/>
            <a:ext cx="3733800" cy="4114800"/>
          </a:xfrm>
        </p:spPr>
        <p:txBody>
          <a:bodyPr/>
          <a:lstStyle>
            <a:lvl5pPr>
              <a:defRPr/>
            </a:lvl5pPr>
            <a:lvl6pPr>
              <a:buClr>
                <a:schemeClr val="tx2"/>
              </a:buClr>
              <a:buFont typeface="Arial" pitchFamily="34" charset="0"/>
              <a:buChar char="•"/>
              <a:defRPr/>
            </a:lvl6pPr>
            <a:lvl7pPr>
              <a:buClr>
                <a:schemeClr val="tx2"/>
              </a:buClr>
              <a:buFont typeface="Arial" pitchFamily="34" charset="0"/>
              <a:buChar char="•"/>
              <a:defRPr/>
            </a:lvl7pPr>
            <a:lvl8pPr>
              <a:buClr>
                <a:schemeClr val="tx2"/>
              </a:buClr>
              <a:buFont typeface="Arial" pitchFamily="34" charset="0"/>
              <a:buChar char="•"/>
              <a:defRPr/>
            </a:lvl8pPr>
            <a:lvl9pPr>
              <a:buClr>
                <a:schemeClr val="tx2"/>
              </a:buCl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Content Placeholder 12"/>
          <p:cNvSpPr>
            <a:spLocks noGrp="1"/>
          </p:cNvSpPr>
          <p:nvPr>
            <p:ph sz="quarter" idx="14"/>
          </p:nvPr>
        </p:nvSpPr>
        <p:spPr>
          <a:xfrm>
            <a:off x="4800600" y="1600200"/>
            <a:ext cx="3733800" cy="41148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p>
            <a:fld id="{D22601D5-8A39-4742-A47E-3DB8BF8EEE0E}" type="datetimeFigureOut">
              <a:rPr lang="en-US" smtClean="0"/>
              <a:t>11/24/2016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2C99E0-E066-4913-B717-FC83EBAA581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4800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Content Placeholder 10"/>
          <p:cNvSpPr>
            <a:spLocks noGrp="1"/>
          </p:cNvSpPr>
          <p:nvPr>
            <p:ph sz="quarter" idx="13"/>
          </p:nvPr>
        </p:nvSpPr>
        <p:spPr>
          <a:xfrm>
            <a:off x="609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609600" y="274638"/>
            <a:ext cx="7924800" cy="11430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800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D22601D5-8A39-4742-A47E-3DB8BF8EEE0E}" type="datetimeFigureOut">
              <a:rPr lang="en-US" smtClean="0"/>
              <a:t>11/24/2016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2C99E0-E066-4913-B717-FC83EBAA581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22601D5-8A39-4742-A47E-3DB8BF8EEE0E}" type="datetimeFigureOut">
              <a:rPr lang="en-US" smtClean="0"/>
              <a:t>11/24/2016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2C99E0-E066-4913-B717-FC83EBAA581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2601D5-8A39-4742-A47E-3DB8BF8EEE0E}" type="datetimeFigureOut">
              <a:rPr lang="en-US" smtClean="0"/>
              <a:t>11/24/2016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2C99E0-E066-4913-B717-FC83EBAA581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3962400" y="1447800"/>
            <a:ext cx="46482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612648" y="1447800"/>
            <a:ext cx="29718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612648" y="2547891"/>
            <a:ext cx="2971800" cy="3167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22601D5-8A39-4742-A47E-3DB8BF8EEE0E}" type="datetimeFigureOut">
              <a:rPr lang="en-US" smtClean="0"/>
              <a:t>11/24/2016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2C99E0-E066-4913-B717-FC83EBAA581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11" name="Picture 10" descr="horizon.png"/>
          <p:cNvPicPr>
            <a:picLocks noChangeAspect="1"/>
          </p:cNvPicPr>
          <p:nvPr/>
        </p:nvPicPr>
        <p:blipFill>
          <a:blip r:embed="rId2" cstate="print"/>
          <a:stretch>
            <a:fillRect/>
          </a:stretch>
        </p:blipFill>
        <p:spPr>
          <a:xfrm>
            <a:off x="0" y="0"/>
            <a:ext cx="9144000" cy="6858000"/>
          </a:xfrm>
          <a:prstGeom prst="rect">
            <a:avLst/>
          </a:prstGeom>
        </p:spPr>
      </p:pic>
      <p:sp>
        <p:nvSpPr>
          <p:cNvPr id="2" name="Title 1"/>
          <p:cNvSpPr>
            <a:spLocks noGrp="1"/>
          </p:cNvSpPr>
          <p:nvPr>
            <p:ph type="title"/>
          </p:nvPr>
        </p:nvSpPr>
        <p:spPr>
          <a:xfrm>
            <a:off x="609600" y="1447800"/>
            <a:ext cx="29718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4657344" y="1447800"/>
            <a:ext cx="3419856" cy="3474720"/>
          </a:xfrm>
          <a:custGeom>
            <a:avLst/>
            <a:gdLst>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74450 w 3419856"/>
              <a:gd name="connsiteY9" fmla="*/ 3429000 h 3429000"/>
              <a:gd name="connsiteX10" fmla="*/ 21806 w 3419856"/>
              <a:gd name="connsiteY10" fmla="*/ 3407194 h 3429000"/>
              <a:gd name="connsiteX11" fmla="*/ 0 w 3419856"/>
              <a:gd name="connsiteY11" fmla="*/ 3354550 h 3429000"/>
              <a:gd name="connsiteX12" fmla="*/ 0 w 3419856"/>
              <a:gd name="connsiteY12" fmla="*/ 74450 h 3429000"/>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21806 w 3419856"/>
              <a:gd name="connsiteY9" fmla="*/ 3407194 h 3429000"/>
              <a:gd name="connsiteX10" fmla="*/ 0 w 3419856"/>
              <a:gd name="connsiteY10" fmla="*/ 3354550 h 3429000"/>
              <a:gd name="connsiteX11" fmla="*/ 0 w 3419856"/>
              <a:gd name="connsiteY11" fmla="*/ 74450 h 3429000"/>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8026"/>
              <a:gd name="connsiteY0" fmla="*/ 74450 h 3910007"/>
              <a:gd name="connsiteX1" fmla="*/ 21806 w 3968026"/>
              <a:gd name="connsiteY1" fmla="*/ 21806 h 3910007"/>
              <a:gd name="connsiteX2" fmla="*/ 74450 w 3968026"/>
              <a:gd name="connsiteY2" fmla="*/ 0 h 3910007"/>
              <a:gd name="connsiteX3" fmla="*/ 3345406 w 3968026"/>
              <a:gd name="connsiteY3" fmla="*/ 0 h 3910007"/>
              <a:gd name="connsiteX4" fmla="*/ 3398050 w 3968026"/>
              <a:gd name="connsiteY4" fmla="*/ 21806 h 3910007"/>
              <a:gd name="connsiteX5" fmla="*/ 3419856 w 3968026"/>
              <a:gd name="connsiteY5" fmla="*/ 74450 h 3910007"/>
              <a:gd name="connsiteX6" fmla="*/ 3419856 w 3968026"/>
              <a:gd name="connsiteY6" fmla="*/ 3354550 h 3910007"/>
              <a:gd name="connsiteX7" fmla="*/ 3398050 w 3968026"/>
              <a:gd name="connsiteY7" fmla="*/ 3407194 h 3910007"/>
              <a:gd name="connsiteX8" fmla="*/ 0 w 3968026"/>
              <a:gd name="connsiteY8" fmla="*/ 3354550 h 3910007"/>
              <a:gd name="connsiteX9" fmla="*/ 0 w 3968026"/>
              <a:gd name="connsiteY9" fmla="*/ 74450 h 3910007"/>
              <a:gd name="connsiteX0" fmla="*/ 0 w 3419856"/>
              <a:gd name="connsiteY0" fmla="*/ 74450 h 3901233"/>
              <a:gd name="connsiteX1" fmla="*/ 21806 w 3419856"/>
              <a:gd name="connsiteY1" fmla="*/ 21806 h 3901233"/>
              <a:gd name="connsiteX2" fmla="*/ 74450 w 3419856"/>
              <a:gd name="connsiteY2" fmla="*/ 0 h 3901233"/>
              <a:gd name="connsiteX3" fmla="*/ 3345406 w 3419856"/>
              <a:gd name="connsiteY3" fmla="*/ 0 h 3901233"/>
              <a:gd name="connsiteX4" fmla="*/ 3398050 w 3419856"/>
              <a:gd name="connsiteY4" fmla="*/ 21806 h 3901233"/>
              <a:gd name="connsiteX5" fmla="*/ 3419856 w 3419856"/>
              <a:gd name="connsiteY5" fmla="*/ 74450 h 3901233"/>
              <a:gd name="connsiteX6" fmla="*/ 3419856 w 3419856"/>
              <a:gd name="connsiteY6" fmla="*/ 3354550 h 3901233"/>
              <a:gd name="connsiteX7" fmla="*/ 0 w 3419856"/>
              <a:gd name="connsiteY7" fmla="*/ 3354550 h 3901233"/>
              <a:gd name="connsiteX8" fmla="*/ 0 w 3419856"/>
              <a:gd name="connsiteY8" fmla="*/ 74450 h 3901233"/>
              <a:gd name="connsiteX0" fmla="*/ 0 w 3419856"/>
              <a:gd name="connsiteY0" fmla="*/ 74450 h 3354550"/>
              <a:gd name="connsiteX1" fmla="*/ 21806 w 3419856"/>
              <a:gd name="connsiteY1" fmla="*/ 21806 h 3354550"/>
              <a:gd name="connsiteX2" fmla="*/ 74450 w 3419856"/>
              <a:gd name="connsiteY2" fmla="*/ 0 h 3354550"/>
              <a:gd name="connsiteX3" fmla="*/ 3345406 w 3419856"/>
              <a:gd name="connsiteY3" fmla="*/ 0 h 3354550"/>
              <a:gd name="connsiteX4" fmla="*/ 3398050 w 3419856"/>
              <a:gd name="connsiteY4" fmla="*/ 21806 h 3354550"/>
              <a:gd name="connsiteX5" fmla="*/ 3419856 w 3419856"/>
              <a:gd name="connsiteY5" fmla="*/ 74450 h 3354550"/>
              <a:gd name="connsiteX6" fmla="*/ 3419856 w 3419856"/>
              <a:gd name="connsiteY6" fmla="*/ 3354550 h 3354550"/>
              <a:gd name="connsiteX7" fmla="*/ 0 w 3419856"/>
              <a:gd name="connsiteY7" fmla="*/ 3354550 h 3354550"/>
              <a:gd name="connsiteX8" fmla="*/ 0 w 3419856"/>
              <a:gd name="connsiteY8" fmla="*/ 74450 h 33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856" h="3354550">
                <a:moveTo>
                  <a:pt x="0" y="74450"/>
                </a:moveTo>
                <a:cubicBezTo>
                  <a:pt x="0" y="54705"/>
                  <a:pt x="7844" y="35768"/>
                  <a:pt x="21806" y="21806"/>
                </a:cubicBezTo>
                <a:cubicBezTo>
                  <a:pt x="35768" y="7844"/>
                  <a:pt x="54705" y="0"/>
                  <a:pt x="74450" y="0"/>
                </a:cubicBezTo>
                <a:lnTo>
                  <a:pt x="3345406" y="0"/>
                </a:lnTo>
                <a:cubicBezTo>
                  <a:pt x="3365151" y="0"/>
                  <a:pt x="3384088" y="7844"/>
                  <a:pt x="3398050" y="21806"/>
                </a:cubicBezTo>
                <a:cubicBezTo>
                  <a:pt x="3412012" y="35768"/>
                  <a:pt x="3419856" y="54705"/>
                  <a:pt x="3419856" y="74450"/>
                </a:cubicBezTo>
                <a:lnTo>
                  <a:pt x="3419856" y="3354550"/>
                </a:lnTo>
                <a:lnTo>
                  <a:pt x="0" y="3354550"/>
                </a:lnTo>
                <a:lnTo>
                  <a:pt x="0" y="74450"/>
                </a:lnTo>
                <a:close/>
              </a:path>
            </a:pathLst>
          </a:custGeom>
        </p:spPr>
        <p:txBody>
          <a:bodyPr>
            <a:normAutofit/>
          </a:bodyPr>
          <a:lstStyle>
            <a:lvl1pPr marL="0" indent="0" algn="ctr">
              <a:buNone/>
              <a:defRPr sz="2000" baseline="0">
                <a:solidFill>
                  <a:schemeClr val="tx1">
                    <a:lumMod val="6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09600" y="2547890"/>
            <a:ext cx="2971800" cy="2405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22601D5-8A39-4742-A47E-3DB8BF8EEE0E}" type="datetimeFigureOut">
              <a:rPr lang="en-US" smtClean="0"/>
              <a:t>11/24/2016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2C99E0-E066-4913-B717-FC83EBAA581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13" cstate="print"/>
          <a:stretch>
            <a:fillRect/>
          </a:stretch>
        </p:blipFill>
        <p:spPr>
          <a:xfrm>
            <a:off x="0" y="0"/>
            <a:ext cx="9144000" cy="6858000"/>
          </a:xfrm>
          <a:prstGeom prst="rect">
            <a:avLst/>
          </a:prstGeom>
        </p:spPr>
      </p:pic>
      <p:sp>
        <p:nvSpPr>
          <p:cNvPr id="2" name="Title Placeholder 1"/>
          <p:cNvSpPr>
            <a:spLocks noGrp="1"/>
          </p:cNvSpPr>
          <p:nvPr>
            <p:ph type="title"/>
          </p:nvPr>
        </p:nvSpPr>
        <p:spPr>
          <a:xfrm>
            <a:off x="609600" y="274638"/>
            <a:ext cx="7924800" cy="1143000"/>
          </a:xfrm>
          <a:prstGeom prst="rect">
            <a:avLst/>
          </a:prstGeom>
        </p:spPr>
        <p:txBody>
          <a:bodyPr vert="horz" lIns="91440" tIns="45720" rIns="91440" bIns="45720" rtlCol="0" anchor="b"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0"/>
            <a:ext cx="7924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5715000" y="6356350"/>
            <a:ext cx="1524000" cy="365125"/>
          </a:xfrm>
          <a:prstGeom prst="rect">
            <a:avLst/>
          </a:prstGeom>
        </p:spPr>
        <p:txBody>
          <a:bodyPr vert="horz" lIns="91440" tIns="45720" rIns="91440" bIns="45720" rtlCol="0" anchor="ctr"/>
          <a:lstStyle>
            <a:lvl1pPr algn="r">
              <a:defRPr sz="1000" strike="noStrike" spc="60" baseline="0">
                <a:solidFill>
                  <a:schemeClr val="tx1"/>
                </a:solidFill>
              </a:defRPr>
            </a:lvl1pPr>
          </a:lstStyle>
          <a:p>
            <a:fld id="{D22601D5-8A39-4742-A47E-3DB8BF8EEE0E}" type="datetimeFigureOut">
              <a:rPr lang="en-US" smtClean="0"/>
              <a:t>11/24/2016</a:t>
            </a:fld>
            <a:endParaRPr lang="en-US"/>
          </a:p>
        </p:txBody>
      </p:sp>
      <p:sp>
        <p:nvSpPr>
          <p:cNvPr id="5" name="Footer Placeholder 4"/>
          <p:cNvSpPr>
            <a:spLocks noGrp="1"/>
          </p:cNvSpPr>
          <p:nvPr>
            <p:ph type="ftr" sz="quarter" idx="3"/>
          </p:nvPr>
        </p:nvSpPr>
        <p:spPr>
          <a:xfrm>
            <a:off x="609600" y="6356350"/>
            <a:ext cx="2895600" cy="365125"/>
          </a:xfrm>
          <a:prstGeom prst="rect">
            <a:avLst/>
          </a:prstGeom>
        </p:spPr>
        <p:txBody>
          <a:bodyPr vert="horz" lIns="91440" tIns="45720" rIns="91440" bIns="45720" rtlCol="0" anchor="ctr"/>
          <a:lstStyle>
            <a:lvl1pPr algn="l">
              <a:defRPr sz="1000" cap="all" spc="60" baseline="0">
                <a:solidFill>
                  <a:schemeClr val="tx1"/>
                </a:solidFill>
              </a:defRPr>
            </a:lvl1pPr>
          </a:lstStyle>
          <a:p>
            <a:endParaRPr lang="en-US"/>
          </a:p>
        </p:txBody>
      </p:sp>
      <p:sp>
        <p:nvSpPr>
          <p:cNvPr id="6" name="Slide Number Placeholder 5"/>
          <p:cNvSpPr>
            <a:spLocks noGrp="1"/>
          </p:cNvSpPr>
          <p:nvPr>
            <p:ph type="sldNum" sz="quarter" idx="4"/>
          </p:nvPr>
        </p:nvSpPr>
        <p:spPr>
          <a:xfrm>
            <a:off x="7543800" y="6356350"/>
            <a:ext cx="990600" cy="365125"/>
          </a:xfrm>
          <a:prstGeom prst="rect">
            <a:avLst/>
          </a:prstGeom>
        </p:spPr>
        <p:txBody>
          <a:bodyPr vert="horz" lIns="91440" tIns="45720" rIns="91440" bIns="45720" rtlCol="0" anchor="ctr"/>
          <a:lstStyle>
            <a:lvl1pPr algn="r">
              <a:defRPr sz="1100" baseline="0">
                <a:solidFill>
                  <a:schemeClr val="tx1"/>
                </a:solidFill>
              </a:defRPr>
            </a:lvl1pPr>
          </a:lstStyle>
          <a:p>
            <a:fld id="{D32C99E0-E066-4913-B717-FC83EBAA581D}"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4114800"/>
            <a:ext cx="4038600" cy="1809304"/>
          </a:xfrm>
        </p:spPr>
        <p:txBody>
          <a:bodyPr>
            <a:normAutofit/>
          </a:bodyPr>
          <a:lstStyle/>
          <a:p>
            <a:r>
              <a:rPr lang="en-US" b="1" dirty="0" smtClean="0"/>
              <a:t>NAME-DIVYA  GUPTA</a:t>
            </a:r>
          </a:p>
          <a:p>
            <a:r>
              <a:rPr lang="en-US" b="1" dirty="0" smtClean="0"/>
              <a:t>COURSE-BTECH(CSE</a:t>
            </a:r>
            <a:r>
              <a:rPr lang="en-US" b="1" dirty="0" smtClean="0"/>
              <a:t>)</a:t>
            </a:r>
            <a:endParaRPr lang="en-US" b="1" dirty="0" smtClean="0"/>
          </a:p>
        </p:txBody>
      </p:sp>
      <p:sp>
        <p:nvSpPr>
          <p:cNvPr id="2" name="Title 1"/>
          <p:cNvSpPr>
            <a:spLocks noGrp="1"/>
          </p:cNvSpPr>
          <p:nvPr>
            <p:ph type="ctrTitle"/>
          </p:nvPr>
        </p:nvSpPr>
        <p:spPr>
          <a:xfrm>
            <a:off x="0" y="1066800"/>
            <a:ext cx="8229600" cy="1905000"/>
          </a:xfrm>
        </p:spPr>
        <p:txBody>
          <a:bodyPr>
            <a:normAutofit/>
          </a:bodyPr>
          <a:lstStyle/>
          <a:p>
            <a:r>
              <a:rPr lang="en-US" dirty="0" smtClean="0"/>
              <a:t>INTERNET HISTORY,TECHNOLOGY AND SECURITY</a:t>
            </a:r>
            <a:endParaRPr lang="en-US" dirty="0"/>
          </a:p>
        </p:txBody>
      </p:sp>
    </p:spTree>
    <p:extLst>
      <p:ext uri="{BB962C8B-B14F-4D97-AF65-F5344CB8AC3E}">
        <p14:creationId xmlns:p14="http://schemas.microsoft.com/office/powerpoint/2010/main" val="768723503"/>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NSFNet</a:t>
            </a:r>
            <a:r>
              <a:rPr lang="en-US" dirty="0"/>
              <a:t/>
            </a:r>
            <a:br>
              <a:rPr lang="en-US" dirty="0"/>
            </a:br>
            <a:endParaRPr lang="en-US" dirty="0"/>
          </a:p>
        </p:txBody>
      </p:sp>
      <p:sp>
        <p:nvSpPr>
          <p:cNvPr id="3" name="Content Placeholder 2"/>
          <p:cNvSpPr>
            <a:spLocks noGrp="1"/>
          </p:cNvSpPr>
          <p:nvPr>
            <p:ph sz="quarter" idx="13"/>
          </p:nvPr>
        </p:nvSpPr>
        <p:spPr/>
        <p:txBody>
          <a:bodyPr>
            <a:normAutofit/>
          </a:bodyPr>
          <a:lstStyle/>
          <a:p>
            <a:pPr marL="0" indent="0">
              <a:buNone/>
            </a:pPr>
            <a:r>
              <a:rPr lang="en-US" sz="2000" dirty="0" smtClean="0"/>
              <a:t>• </a:t>
            </a:r>
            <a:r>
              <a:rPr lang="en-US" sz="2000" dirty="0" err="1"/>
              <a:t>NSFNet</a:t>
            </a:r>
            <a:r>
              <a:rPr lang="en-US" sz="2000" dirty="0"/>
              <a:t> was funded by the </a:t>
            </a:r>
            <a:r>
              <a:rPr lang="en-US" sz="2000" dirty="0" smtClean="0"/>
              <a:t>National Science </a:t>
            </a:r>
            <a:r>
              <a:rPr lang="en-US" sz="2000" dirty="0"/>
              <a:t>Foundation</a:t>
            </a:r>
          </a:p>
          <a:p>
            <a:pPr marL="0" indent="0">
              <a:buNone/>
            </a:pPr>
            <a:r>
              <a:rPr lang="en-US" sz="2000" dirty="0"/>
              <a:t>• </a:t>
            </a:r>
            <a:r>
              <a:rPr lang="en-US" sz="2000" dirty="0" smtClean="0"/>
              <a:t>Standardized on TCP/IP</a:t>
            </a:r>
          </a:p>
          <a:p>
            <a:pPr marL="0" indent="0">
              <a:buNone/>
            </a:pPr>
            <a:r>
              <a:rPr lang="en-US" sz="2000" dirty="0"/>
              <a:t>• Initially the goal was all </a:t>
            </a:r>
            <a:r>
              <a:rPr lang="en-US" sz="2000" dirty="0" smtClean="0"/>
              <a:t>research universities</a:t>
            </a:r>
          </a:p>
          <a:p>
            <a:pPr marL="0" indent="0">
              <a:buNone/>
            </a:pPr>
            <a:r>
              <a:rPr lang="en-US" sz="2000" dirty="0" smtClean="0"/>
              <a:t>• Leonard </a:t>
            </a:r>
            <a:r>
              <a:rPr lang="en-US" sz="2000" dirty="0" err="1" smtClean="0"/>
              <a:t>Kleinrock</a:t>
            </a:r>
            <a:r>
              <a:rPr lang="en-US" sz="2000" dirty="0"/>
              <a:t> </a:t>
            </a:r>
            <a:r>
              <a:rPr lang="en-US" sz="2000" dirty="0" smtClean="0"/>
              <a:t>and Charlie Klein – First two packets on Internet (ARPANET IN 1969)</a:t>
            </a:r>
            <a:r>
              <a:rPr lang="en-US" sz="2000" dirty="0" smtClean="0">
                <a:solidFill>
                  <a:schemeClr val="bg1"/>
                </a:solidFill>
              </a:rPr>
              <a:t> </a:t>
            </a:r>
            <a:endParaRPr lang="en-US" sz="2000" dirty="0" smtClean="0"/>
          </a:p>
          <a:p>
            <a:pPr marL="0" indent="0">
              <a:buNone/>
            </a:pPr>
            <a:r>
              <a:rPr lang="en-US" sz="2000" dirty="0" smtClean="0"/>
              <a:t>“ Lo and Behold ”</a:t>
            </a:r>
          </a:p>
        </p:txBody>
      </p:sp>
      <p:pic>
        <p:nvPicPr>
          <p:cNvPr id="4" name="Picture 3"/>
          <p:cNvPicPr/>
          <p:nvPr/>
        </p:nvPicPr>
        <p:blipFill rotWithShape="1">
          <a:blip r:embed="rId2"/>
          <a:srcRect l="20630" t="20805" b="4976"/>
          <a:stretch/>
        </p:blipFill>
        <p:spPr>
          <a:xfrm>
            <a:off x="2971800" y="3581401"/>
            <a:ext cx="6192981" cy="3276600"/>
          </a:xfrm>
          <a:prstGeom prst="rect">
            <a:avLst/>
          </a:prstGeom>
        </p:spPr>
      </p:pic>
    </p:spTree>
    <p:extLst>
      <p:ext uri="{BB962C8B-B14F-4D97-AF65-F5344CB8AC3E}">
        <p14:creationId xmlns:p14="http://schemas.microsoft.com/office/powerpoint/2010/main" val="81440164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p>
            <a:r>
              <a:rPr lang="en-US" dirty="0" smtClean="0"/>
              <a:t>      </a:t>
            </a:r>
            <a:r>
              <a:rPr lang="en-US" sz="4000" dirty="0" smtClean="0"/>
              <a:t>THE BEGINNING OF THE WEB : CERN</a:t>
            </a:r>
            <a:endParaRPr lang="en-US" sz="4000" dirty="0"/>
          </a:p>
        </p:txBody>
      </p:sp>
      <p:sp>
        <p:nvSpPr>
          <p:cNvPr id="3" name="Content Placeholder 2"/>
          <p:cNvSpPr>
            <a:spLocks noGrp="1"/>
          </p:cNvSpPr>
          <p:nvPr>
            <p:ph sz="quarter" idx="13"/>
          </p:nvPr>
        </p:nvSpPr>
        <p:spPr>
          <a:xfrm>
            <a:off x="228600" y="990600"/>
            <a:ext cx="8763000" cy="5791200"/>
          </a:xfrm>
        </p:spPr>
        <p:txBody>
          <a:bodyPr>
            <a:normAutofit/>
          </a:bodyPr>
          <a:lstStyle/>
          <a:p>
            <a:pPr marL="0" indent="0">
              <a:buNone/>
            </a:pPr>
            <a:r>
              <a:rPr lang="en-US" sz="2000" dirty="0"/>
              <a:t>• The Internet was infrastructure </a:t>
            </a:r>
            <a:r>
              <a:rPr lang="en-US" sz="2000" dirty="0" smtClean="0"/>
              <a:t>-the </a:t>
            </a:r>
            <a:r>
              <a:rPr lang="en-US" sz="2000" dirty="0"/>
              <a:t>web gave the Internet a “</a:t>
            </a:r>
            <a:r>
              <a:rPr lang="en-US" sz="2000" dirty="0" smtClean="0"/>
              <a:t>user interface </a:t>
            </a:r>
            <a:r>
              <a:rPr lang="en-US" sz="2000" dirty="0"/>
              <a:t>and URLs</a:t>
            </a:r>
          </a:p>
          <a:p>
            <a:pPr marL="0" indent="0">
              <a:buNone/>
            </a:pPr>
            <a:r>
              <a:rPr lang="en-US" sz="2000" dirty="0"/>
              <a:t>• </a:t>
            </a:r>
            <a:r>
              <a:rPr lang="en-US" sz="2000" dirty="0" smtClean="0"/>
              <a:t>The </a:t>
            </a:r>
            <a:r>
              <a:rPr lang="en-US" sz="2000" dirty="0"/>
              <a:t>Web was </a:t>
            </a:r>
            <a:r>
              <a:rPr lang="en-US" sz="2000" dirty="0" smtClean="0"/>
              <a:t>invented </a:t>
            </a:r>
            <a:r>
              <a:rPr lang="en-US" sz="2000" dirty="0"/>
              <a:t>at CERN </a:t>
            </a:r>
            <a:r>
              <a:rPr lang="en-US" sz="2000" dirty="0" smtClean="0"/>
              <a:t>by Tim </a:t>
            </a:r>
            <a:r>
              <a:rPr lang="en-US" sz="2000" dirty="0"/>
              <a:t>Berners-Lee and </a:t>
            </a:r>
            <a:r>
              <a:rPr lang="en-US" sz="2000" dirty="0" smtClean="0"/>
              <a:t>Robert </a:t>
            </a:r>
            <a:r>
              <a:rPr lang="en-US" sz="2000" dirty="0" err="1" smtClean="0"/>
              <a:t>Cailliau</a:t>
            </a:r>
            <a:endParaRPr lang="en-US" sz="2000" dirty="0" smtClean="0"/>
          </a:p>
          <a:p>
            <a:pPr marL="0" indent="0">
              <a:buNone/>
            </a:pPr>
            <a:r>
              <a:rPr lang="en-US" sz="2000" dirty="0" smtClean="0"/>
              <a:t>• Before 1994 , Gopher was dominant and easy to install.</a:t>
            </a:r>
          </a:p>
          <a:p>
            <a:pPr marL="0" indent="0">
              <a:buNone/>
            </a:pPr>
            <a:r>
              <a:rPr lang="en-US" sz="2000" dirty="0" smtClean="0"/>
              <a:t>• Dr. Paul Kunz created the first web server, first web engine SLAC in America which had 300,000 physics paper installed.</a:t>
            </a:r>
          </a:p>
          <a:p>
            <a:pPr marL="0" indent="0">
              <a:buNone/>
            </a:pPr>
            <a:r>
              <a:rPr lang="en-US" sz="2000" dirty="0" smtClean="0"/>
              <a:t>• 1994- Year of Web when Telecommunication companies made ad campaigns for this!</a:t>
            </a:r>
            <a:endParaRPr lang="en-US" sz="2000" dirty="0"/>
          </a:p>
        </p:txBody>
      </p:sp>
      <p:pic>
        <p:nvPicPr>
          <p:cNvPr id="4" name="Picture 3"/>
          <p:cNvPicPr/>
          <p:nvPr/>
        </p:nvPicPr>
        <p:blipFill rotWithShape="1">
          <a:blip r:embed="rId2"/>
          <a:srcRect l="14218" r="13055" b="24743"/>
          <a:stretch/>
        </p:blipFill>
        <p:spPr>
          <a:xfrm>
            <a:off x="0" y="4357255"/>
            <a:ext cx="4322618" cy="2514600"/>
          </a:xfrm>
          <a:prstGeom prst="rect">
            <a:avLst/>
          </a:prstGeom>
        </p:spPr>
      </p:pic>
      <p:sp>
        <p:nvSpPr>
          <p:cNvPr id="5" name="AutoShape 2" descr="Image result for dr. paul kun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Image result for dr. paul kun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http://i.ytimg.com/vi/lOgqP2yoKwc/hqdefaul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5372" y="4357255"/>
            <a:ext cx="4008628" cy="2500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91730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868362"/>
          </a:xfrm>
        </p:spPr>
        <p:txBody>
          <a:bodyPr/>
          <a:lstStyle/>
          <a:p>
            <a:r>
              <a:rPr lang="en-US" dirty="0" smtClean="0"/>
              <a:t>1995 - MONEY COMES AND MATTERS…!</a:t>
            </a:r>
            <a:endParaRPr lang="en-US" dirty="0"/>
          </a:p>
        </p:txBody>
      </p:sp>
      <p:sp>
        <p:nvSpPr>
          <p:cNvPr id="3" name="Content Placeholder 2"/>
          <p:cNvSpPr>
            <a:spLocks noGrp="1"/>
          </p:cNvSpPr>
          <p:nvPr>
            <p:ph sz="quarter" idx="13"/>
          </p:nvPr>
        </p:nvSpPr>
        <p:spPr>
          <a:xfrm>
            <a:off x="13855" y="1371600"/>
            <a:ext cx="8915400" cy="5486400"/>
          </a:xfrm>
        </p:spPr>
        <p:txBody>
          <a:bodyPr/>
          <a:lstStyle/>
          <a:p>
            <a:pPr marL="0" indent="0">
              <a:buNone/>
            </a:pPr>
            <a:r>
              <a:rPr lang="en-US" sz="1800" dirty="0" smtClean="0"/>
              <a:t>• </a:t>
            </a:r>
            <a:r>
              <a:rPr lang="en-US" sz="2000" dirty="0" smtClean="0"/>
              <a:t>Competition between Netscape and Microsoft</a:t>
            </a:r>
          </a:p>
          <a:p>
            <a:pPr marL="0" indent="0">
              <a:buNone/>
            </a:pPr>
            <a:r>
              <a:rPr lang="en-US" sz="2000" dirty="0" smtClean="0"/>
              <a:t>• </a:t>
            </a:r>
            <a:r>
              <a:rPr lang="en-US" sz="2000" dirty="0" err="1" smtClean="0"/>
              <a:t>Javascript</a:t>
            </a:r>
            <a:r>
              <a:rPr lang="en-US" sz="2000" dirty="0" smtClean="0"/>
              <a:t> was developed in ten days by Netscape to trend their business.</a:t>
            </a:r>
          </a:p>
          <a:p>
            <a:pPr marL="0" indent="0">
              <a:buNone/>
            </a:pPr>
            <a:r>
              <a:rPr lang="en-US" sz="2000" dirty="0" smtClean="0"/>
              <a:t>In 1990s: HOW TO DO IT?</a:t>
            </a:r>
          </a:p>
          <a:p>
            <a:pPr marL="0" indent="0">
              <a:buNone/>
            </a:pPr>
            <a:r>
              <a:rPr lang="en-US" sz="2000" dirty="0" smtClean="0"/>
              <a:t>In late 90s: WHAT TO DO WITH IT?</a:t>
            </a:r>
          </a:p>
          <a:p>
            <a:pPr marL="0" indent="0">
              <a:buNone/>
            </a:pPr>
            <a:r>
              <a:rPr lang="en-US" sz="2000" dirty="0" smtClean="0"/>
              <a:t>• Jeff Bezos – Founder of Amazon.com</a:t>
            </a:r>
            <a:endParaRPr lang="en-US" sz="2000" dirty="0"/>
          </a:p>
        </p:txBody>
      </p:sp>
      <p:pic>
        <p:nvPicPr>
          <p:cNvPr id="4" name="Picture 3"/>
          <p:cNvPicPr/>
          <p:nvPr/>
        </p:nvPicPr>
        <p:blipFill>
          <a:blip r:embed="rId2"/>
          <a:stretch>
            <a:fillRect/>
          </a:stretch>
        </p:blipFill>
        <p:spPr>
          <a:xfrm>
            <a:off x="3754582" y="4015394"/>
            <a:ext cx="5410200" cy="2807970"/>
          </a:xfrm>
          <a:prstGeom prst="rect">
            <a:avLst/>
          </a:prstGeom>
        </p:spPr>
      </p:pic>
    </p:spTree>
    <p:extLst>
      <p:ext uri="{BB962C8B-B14F-4D97-AF65-F5344CB8AC3E}">
        <p14:creationId xmlns:p14="http://schemas.microsoft.com/office/powerpoint/2010/main" val="386749573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915400" cy="715962"/>
          </a:xfrm>
        </p:spPr>
        <p:txBody>
          <a:bodyPr/>
          <a:lstStyle/>
          <a:p>
            <a:r>
              <a:rPr lang="en-US" dirty="0"/>
              <a:t>Steve Jobs and </a:t>
            </a:r>
            <a:r>
              <a:rPr lang="en-US" dirty="0" smtClean="0"/>
              <a:t>the World-Wide-Web</a:t>
            </a:r>
            <a:r>
              <a:rPr lang="en-US" dirty="0"/>
              <a:t>?</a:t>
            </a:r>
          </a:p>
        </p:txBody>
      </p:sp>
      <p:sp>
        <p:nvSpPr>
          <p:cNvPr id="3" name="Content Placeholder 2"/>
          <p:cNvSpPr>
            <a:spLocks noGrp="1"/>
          </p:cNvSpPr>
          <p:nvPr>
            <p:ph sz="quarter" idx="13"/>
          </p:nvPr>
        </p:nvSpPr>
        <p:spPr>
          <a:xfrm>
            <a:off x="-20782" y="457200"/>
            <a:ext cx="8915400" cy="3962400"/>
          </a:xfrm>
        </p:spPr>
        <p:txBody>
          <a:bodyPr>
            <a:normAutofit lnSpcReduction="10000"/>
          </a:bodyPr>
          <a:lstStyle/>
          <a:p>
            <a:pPr marL="0" indent="0">
              <a:buNone/>
            </a:pPr>
            <a:endParaRPr lang="en-US" sz="3200" dirty="0" smtClean="0"/>
          </a:p>
          <a:p>
            <a:pPr marL="0" indent="0">
              <a:buNone/>
            </a:pPr>
            <a:endParaRPr lang="en-US" sz="3200" dirty="0"/>
          </a:p>
          <a:p>
            <a:pPr marL="0" indent="0">
              <a:buNone/>
            </a:pPr>
            <a:r>
              <a:rPr lang="en-US" sz="3200" dirty="0" smtClean="0"/>
              <a:t>• </a:t>
            </a:r>
            <a:r>
              <a:rPr lang="en-US" sz="3200" dirty="0"/>
              <a:t>For several years the primary </a:t>
            </a:r>
            <a:r>
              <a:rPr lang="en-US" sz="3200" dirty="0" smtClean="0"/>
              <a:t>web browser </a:t>
            </a:r>
            <a:r>
              <a:rPr lang="en-US" sz="3200" dirty="0"/>
              <a:t>and web server were built </a:t>
            </a:r>
            <a:r>
              <a:rPr lang="en-US" sz="3200" dirty="0" smtClean="0"/>
              <a:t>as NeXT applications</a:t>
            </a:r>
          </a:p>
          <a:p>
            <a:pPr marL="0" indent="0">
              <a:buNone/>
            </a:pPr>
            <a:endParaRPr lang="en-US" sz="3200" dirty="0"/>
          </a:p>
          <a:p>
            <a:pPr marL="0" indent="0">
              <a:buNone/>
            </a:pPr>
            <a:r>
              <a:rPr lang="en-US" sz="3200" dirty="0"/>
              <a:t>• Apple computers provided </a:t>
            </a:r>
            <a:r>
              <a:rPr lang="en-US" sz="3200" dirty="0" smtClean="0"/>
              <a:t>far superior </a:t>
            </a:r>
            <a:r>
              <a:rPr lang="en-US" sz="3200" dirty="0"/>
              <a:t>graphics that allowed </a:t>
            </a:r>
            <a:r>
              <a:rPr lang="en-US" sz="3200" dirty="0" smtClean="0"/>
              <a:t>the development </a:t>
            </a:r>
            <a:r>
              <a:rPr lang="en-US" sz="3200" dirty="0"/>
              <a:t>of Mosaic</a:t>
            </a:r>
          </a:p>
        </p:txBody>
      </p:sp>
      <p:sp>
        <p:nvSpPr>
          <p:cNvPr id="4" name="AutoShape 2" descr="data:image/jpeg;base64,/9j/4AAQSkZJRgABAQAAAQABAAD/2wCEAAkGBxITEhUTExMWFhUXFxUXFxUYFRcXFRcVGBcXGBcXFRUYHSggGBolHRUVITEhJSkrLi4uFx8zODMtNygtLisBCgoKDg0OGBAQGi0lHR0rLS0tLS0tLS0tLS0tLS0tLS0tLS0rLS0tLS0tLS0tLS0tLS0tLS0tLS0tLS0tLS0tLf/AABEIAMIBAwMBIgACEQEDEQH/xAAcAAABBQEBAQAAAAAAAAAAAAAEAAECAwUGBwj/xABPEAABAwEDBwgFBwkGBQUAAAABAAIRAwQhMQUSQVFhcZEGIjKBobHB0RNSotLwB0JicpLh8RQjM0NTk6Oy0xUkc4KzwhclRFSDFjRjw+L/xAAZAQADAQEBAAAAAAAAAAAAAAAAAQIDBAX/xAAuEQEBAAIBAgUDAgUFAAAAAAAAAQIRAwQSEyExQVEUYZFScSI0gbHwIzKhwdH/2gAMAwEAAhEDEQA/APL2WdmkBECy0tQTWincx2uRwjzWxZckUyJJPFUKzadlo6c3i7yRAsdn1jqD/JbdDJFH1Z6yj7Pkij+zb1yfFMtubbZLJ9I7gfEomlZbIfmVT/na3zXW0Ml0h+rZ9kLUs9iYMAB1BPyLbkLNkuzOws9V3/m91i17PyVa8cyx5p+lXf8A7i1dIxsK5r0tw9uPrcjnA/owPqva7/eUNU5LuGDHex5ruy6VEo2W3n1TkxX0Aj7I7pVR5LWj1yOPgF6KGBMaSWxt52OTFUY1DwckeT9QG+pO8FehGkoGmjZOUs1iNMAtOA7UO+z1XPziBMR967F1IKg0gDMDgq7hpzf5PUDZLfJZOUmPkHMMG+dGK9AqAOaRAwPcVz2VozWXaD3kp7ORyWc6dUnE4IqzVTnC8XasE2VoDW3fO8Ch7HBhVA7jJWV3tgEtHUfAroqHL30I51MP3OLTvvBXn1mplxuzfaHgt2x8ja1cXVKYnW53g1VZjrzLz9nR1vlXs0FrrPUvuiWOb1yV53yiy1ZKznFtmFM62gNPsGFrZY+Ta0UhJrUTsBqe4uNteTX0pEtO6T3rPynorV91DqzdbtxKoc4atyrq0zrUHt2qRpJ7W4zf3Kowq2Sk5qDRKgbk5KrdUSBFVkqUqBcpNdSshcJlMk+uW3A4Rxi/tlJA03XMmkRqcD3jxW/k8Sxp2DuWNZGyHN1jtGC6Sw2YijSdocHD7DiD4K01dSprQsrELRCPohCRlFqLYhaaJppAQ1qWaVOmpEJGqarYTBqmEBAFSclCeEBUQq3K57lQ4pBAlVVXK1UVkArG7ntB0mONyx+UVHMFMHSPjvWix0OB1EHgVVy1H5uzO9amT2M81UOejjLYwOLG3wXtF2N8jxWnZciNgkNquDekQwkAHAmG3YFY9tnNBGhzT7QRFHlJWY8uac1wJggkHHWCrDYsJpA82Su45M1HEi8AbiTxlcdZOVDav6elTqH1ozKn7xkH7QcukyRlGz/Mqlh1VOc396wXDa5rVVssRO7bS5Y22BAdPBeVZSvJN67jlDTruh3o3Pa7oupj0jHbnMkHcufq5BtREupilPzqz2Ubt1RwceCJ2yeSb3ZOQeqqtMXkrpn8mabf0tspg6qdN9QkbHP9Gw9Tih6pybT0Vq5+nUDG/YpNB/iKbYMcMo5SpTCNsOR6lYE06dVwvvbTc5sDGXgQ3DSVp1uUzWQLPQo0iMHNotc/95Vz3DqKy8oZbr1f01SpUOp73EDcDh1JbjSS/IZ1hJ18ENUse3sTm2O0XdcKt1pOrtU1Sh9FwMFNTokuA0EgHdN6uNbZ2qyi5t51A43XkR49iRgqkkk6ySkrgyUyQdNZHQ4HauspOimKZ+a9xb9Vw82niuOpOXXO/R0X6xmneB/+XLRNW0ij6BWdTR1FylI6mUXTQNJyLplIC6blaHIamVbKRrS5PKpJTh1yNhZKYuVUpyUbBOKqJTkqt5SCDnKmq5ScVRUKYVPcqOV1ebPZdjXDgGjwVjis3Lr86z09jqg9t3kqhxytvfzetv8AMEHSoOdnOBB5xHSAOOomdKKth5vDvCHsFQc6AJzirgF2Wm5ugfab5rUpW0YFm4hzZ4h0rPa7TITF0HRxTJo/24+nPoy4Tjzi0n6xY4Z42FZ1oyvUjm80nGM0Twv4qTcxxAIuLhN8GJvvNw3lW1bPRF3fVZ4BK6OMqvUa4yTU38w3faxVXo6RxNXHQKZu19IcFoVadLZ+8HkqC2nq/iDyUmBdSZdm+kmb5DIzbpIIdjjd2pjQpa6v2KZ/+xGQz4ePJVuDPh7UBnVbMZuw0TAMbQCb+tUOou+CPNahpsOsbc5qot9FrTDSTt0EawCAY3hAAGk7V2jzTsaRiFKUxKQNfqSSLkyQb1MrqMn1s6xxpZUbwJAP8zlyNF0gFbuR3/m6zPWbI6p8XdisNphRlMrOo1JAOsAoyi5TUD6JRdNyBpvRVJymgY16sDkMHKTXJARKWcqc5OSg1ucoF6hnKLigLC5VvKiSq3OSBPKoepPcqnOTCDli5VJNGNVU9snxWpUKxraJbUGqo0+wFcOMC2YFAZPBgyNJWhlAc036D3LMya7m9ZVQNCmSrKj/AKPehwSnVAVZXc5txmZ0zdfIzQTo1Iz0jyAYdeAca2m/QxA2FvPGEX4xGB0Fw70Y9g1t4N/qqaIqqZ+o8a3uId+ft41fdUqp3ex/UQ7zu9j30jJ2dt41PdVbs7Uf4nuqJ6vY95Qzfjm++gE9zhr9v3EHa3yb+77giiN3s++ga5vQFJKaUnKKQMSkqX1wDEHj9ySRt2yOuWrkqrFTeCPjsWJYnXkLQovgg6iqJ0mTnTTGyRwMeC0KJWPkmp0xqdPEecrUplKoHsKIY9BU3K9hSAwPVjXoQOUg5SYvPSz0PnpZ6Avz0i9UZyRekFhcq3OUS9VucgJFyqc5IuVdR6YV1Sse11INQT6p7lpVHrGt1T86QdIbdcZvKuBn2+rLSNh0rIyc4ZvWVo1b9Czcmt5g653z+CZtEG7FQBGtMQoqtgbk8HOu1HX4Nd3Imo523g/+ihbGWgkuIw0lusesQpvr0vWZxp+aVOI1CdvB/wDTQ7528H+4nfXp62ewqH1Wa2ex5JA7idvB/upBx1Hg/wBxUl7NbfY8lH0jNbPY8kgnUnUeDvcWY8o+tVGaQCCMYGbjrgDFZrkAlWVKVVXdAKACdeZlOj7NZhmicU6kxVndBR2cs1pvWg0qoVbGR63PI1t7vxW7TcuUsFWHsO2OIjvK6ZjkJo6m5EMegGVFc2okQ0PUw9BCqpCqkBnpE2ehBUT55RoCvSJvSIQvTvqgYlLQXOqqBqoN1rZoM7r+5QfadTHn/KR3wnoxZqKt9RZ9a3PH6sj6xA80BWynU1AcSnoNh7lh5Sqfneod5Q9S2VD87hA+9Vtqn5xkCY1gpnos5AZP6PWe9GAoSwi4/Wd/MU4BZUCrM1QhBiKNEPa4F2aIB334RnAaNIPVpH/s9oPSJ2fm/fVoJ0L1nJfyfWZjQLQ19V90kOexg2DMgkbSeCnPKT1OTbx11jA+cT+7uvH0/iVB1HRnH+H7y91/9D5PH/Tnrr1/eSHIzJ3/AG/8at4vWfiRXbXgz7MCOk7iz3lWbK2cTxZ7y9h5S8jLE2m+sC+iAyAGvLml/wA2A6XFxJDYGM3BeUZWsVag/wBHVDmOgOzSdBvGBP3YaFUylKzQWqxrWw10yb8NGHRcdaCcrXEqpytKBKGtEmBrKIKoF79wn47EglUrEGAbhcmVcpJAXxR9N1yzPSlG2R0tTh0UKkX6j966WnbmQJIHXf2rmGwnA+ITTp1Dco0/WHFWMymw4SdwJ8FzDHRo7fuRllrVCYZjw7SUDTrLFZq9U8yi87TmgdpW9Q5K2jGo+lSH0nme1oHavO61vtAJa6q8RcRnmO+EKXk4k8UDUeo/kdipfpLXTqRiGE97C5C27lLk9ohlJhjTm847y4g9i81ITEQlo3W1uUVEm6l1Zxjhh2oCvl8DoUmD/KO+VgjKDWBzZZzgBJIuAvMDGcMI24BCPypT9adwJQG9Vy/WJuMdQ8AqH5UrON9R26TCwzlTQGOO+5VnKFQ4MA3me5Mm2+qSdKTnLKZ6Z8fnGidTdWi9WDJ7j0qrzuuV44W+jLPlwwurRrnAYkcUO+20x85vFQGSaekE73EohljYMGNHUrnDWV6vGegYZRZoDjuafFW2NwLQYxLjxcUZUpjNQ7YAEbe8qc+PsacPN4nsmHJs5VucqvSrNu18kszq9FvrVaTeL2he/V3gu6TgbhdeMZw4L58yDbGU7TQe+cxlWm9xF8BrgSY6l7zk+1GsxtRocGuEtm45pwJG0QYWPNNtuHKY2r31TPSdd9ARcL742FQ6JgueRGyNQw0qypSPrOHWFRVgYvPWRiufTomc1/n/AIz8t5QpUqRqVBULWEOv0EQARgOvavFeVeXDaqpqZgYIAaNJa3OALjpMkxERhtXqXKPJ7a9Snn12GjTv9BzQ1z8AXuzudGqO9eX8unN/Ki1ubDWMaM2M3S66PrLo4pJGHLlv9nOOeolMQoytmBnKNBgvkxOlSIV9ooRdsu6k5jtGWWrIq/ITocwjXnBJDFmxOpUspUSTC18m0aQeBUJDCDJGMwY0HTH3KFGkGiFN9POEX36jB4racfkwvN/F9mrXbYmtdD6jnQc0+jzRO2X4dSxvyhgxc0dYUW5Np6QSdpKuZY2DBjeCU4qd6jGKf7QpYB07gfJTpZTIMsp1CdeaI7UWymBoCmGqpw/dleq+IBr26u6XGntJc7wCDNsqnS1u4T3rWtTeY7cVjEQo5MO26a8PJeSW05LzjUd1GO5R/J2nGTvJKkE/Ws25vQsGgcEs6MEkxagFKeFIUXaAeBVnoz6pG2EA9jqwY1GR4hbLbws+hYi0F5aTmkAwLmkmG5zsBJ16lpUaRAg44nVJM+K6en35/Dg62SSX3MAnzVZmpZq6tODuIg5pQIbcPjStJjEPXoFoEjRjo6lz889Hb0V88gT0LVRbkNaGnQDwK5tO/cVmsYhQFodEZzuJjgn9C6OieBTfk51H7JRZR3T5OwF5ieOoY4qWULG2m/NGa4aHAY/BkdSrZRfIIDwQZBbLXA7CLwrmZOrOwpVDP0HEk65i9Tq7V346CXakiVojIdp/7et+7f5KDMm1CYFNxI0ASesBOSl3T5ZrimladXIVqx/J6v2HeSFqWCq3pMI3wO9ElpXPGe6uytlw48PvhG2hl06r/NNZLMWyTGjAogtXTx4fw+bj5eSXPy9mY6mkrnNgxq7tCSz1G0yowBTAW7Q5IWx36sN+s9vgStOx8gazunVpsGwOeeEAdq07sflj4ed9I5EBTDV3lD5PGzzrTdspX8S4oxnyfWfTWqndmDwKPExLwOS+zztrVINXp1DkLZBj6R29/ugI+z8lLE3CgD9bPd/OYR42I+kzvw8etXQd9V3cs/JuSrRaCG0KL6hMnmtJEC+S7ADeV9C2ewUGdCgxpHq02DuEo6rXLWF2ppPASseTPurq4OG8cstfL7SnIReTsn1XwGUnvuAhrSe4LTfyRtgaXuoljQCZqFrLhscQSdmKzasNjJvwAxPdG1WCpHREbcXcdHVC2q2QWMa01LVQaIkNaXVHkkSZzRmg7C4YISz2azzznvLRqaJI6yAOKA6Tkvlh9ksbqlGmx1avUfT9O8Z5pNYKcMYwg5zj6QuvOq5y0sm8m89/p8o2qnQDjJY+tTFoebzBaT+bbJwibogLnBbLMGhrLO97QS4B9R5bnEAF2bTYBMAXycAoC3VDdSo0GbWsaY3l5JHWEdtpXPGet9HcnlbZrLRfY6FJtqp3hmawCm9pF4rXEvcDdnAc6BeCuBc6q4u5gZeebB5s3gAOJMQRiSpPfaHEZ9W8yBm3QNNwjUk3J50vJm87+tbYcPJN6c3L1HBdd3n/AEUPpv01OBjuRNlwiZjSpNyewaCd58lcKQGAhb8XFnMt5VxdR1PFnj24QwVrWkqLWouiyAuiuOXdCmidS0eS1iZUtdGnUZnMe5wIJI6LHPGG1o6pVZatLkp/76zfXf8A6NU+Cw6i64sr9nV0s3zYz7vXGZCsjRdZqI/8TPJXtsNBuFKmNzGjwRVXonq70OF5W3vSSJtDBgAOqO5OX7FEHdp1qDWb0tGm598QVCi0CbovJ3zekWkcdSmzEpWHtQ+sI0oeo8HET296sqC+NSpez4kJ6GwVosFmf06NJ31qbD4ICtyXsDv+mpf5W5v8sLWqs8epUZp036dR18FU3PSpsl9Y5q0fJ9Yi4kMc0ag90DiUl1ySfiZ/JeFh+mfhzYpknHv81cxkaY4eISY8fA81fTLcc2TuC3QZset239iupxt4E+CsZPqHt8layl9XrJSMzdxPVHfCtpgnQR1jwKsbTOvgJVraR1k7mwgGbTQuXqhp2W0VBiyjVcN7WOIu6lo07PhOd1kLN5aQLBajo9BUHFpHikK8HtmW7eW8+1VQCLg0va0xjEZoWYSHXue8mCZxdnRzRJ2qdcHmy+RgNQExOF+GKZ9nggSLwDgdIkaE9o1919J1DEhxOkmT4qbK9LPBzTAFwAHS1nbGlD2ig1t7Xh+Mw1wiNecB2akfk+jmOzmVWtIaedDrtg5txPgtPFs9ow+nl9bfyvbbWnBridUDzTuqh36l7sMG3icLxeJVv9p1HU3O9MRABjNAJJgQ10gyIBuwiUnW15YSaxIL2GM0ZxjNhwbs3xrTvUcl+EzouKec2CpvqB8Ck9xjowS4NuvgDDbuRL69QAk0KgAmSWkAAYk3aEq1Z7Huc1znPgAuLGjCCJAkTIbfjcmtFuc759TMJINwbzXxnANBi+TI3KcebPH0Vn0nFld2KP7TOhntfcoHKh9T2vuTNDRoObfpE7FCtTBkkEXc2CLojpdU6lX1HJ8p+i4f0/8ANaNjrF7c7N6p1FaFB4MjSMRp37lm5D6JH0uyB960K9ExnNucMPI7CuzDdxmTzOSY48lx1pcWrS5Kj+/Wb67/APRqeazaDg5ocNIn7lr8lKf99obC8/w3DxWXVX/Ry/Zr0e/qMZfl7S4c1UBoP4og9E7kLGxeW9xY1qjCiAVJ570wrc0Rgn+dOsD47UhVISeSc06bx8cFNVFFfEoVwRtoxwv1yhnu2DrEpgNVP47vwVTn7J2/BRNSNDUPU3DgR3HcgEy0NAgpKoub6vakgKaFH4uHcEWyiNvEqik++L/jciIk4GOr8V0s1tOi3UOCvbA0hVNaALvjX13ommZ+JQRUiCiWtVLGHhrOn471aW/GKQWNasLl/dk21f4RHEgeK3qc/H4LD+UUxk21fUH87Ug+daUZrgReIA3YyT1DjsSDgWYQ7OA4TPhwUTIdBdiBF+sbNhw6ldTBpm97mSDBY4EkGDBzXXYdgQSD3jMu6V84xgI8URZAM15ibgAc4CCdmLupB14cOkc4nEm8mZv09adryEBax8AXfjpREc0QL84XyeiLoiI2zKGLRpe3pAfO0iSYiYEQfFO1xwQBMkgmREjnQcYN08bjqTlvMBIgSY5t7ujILtMXbs7aqKcZpm/7V112F34qwAZmk4zjdcIM4aexAWOaYYXXXXANAzm5zhMjEyHCfo7FB7ML5JBujQWGD3FSgZsjWZdBuOdGOBTM9GQwNmZEy0DWOlJnHUEGJyEb3j6p7/uW4wLEyEYeRrb3Eea3QvS6e7448LrJrmv9P7B7E2A767+9bvJJv98p7G1D/KPFYVhNzvr1P5iug5FibazZTqH2qQ8Vj1P8vl+zbpP5rH9/+nsY6PUhBURjBcgwPj4wXmvaP6UajxHlemdUvKZzdXx5KL2dyDJ70zakjcR4KJYPg+PBM11x6vjYppw9p0IRziMLkXWPNQVROBBxJBGO9DkHRjvI79KuJ7j8dypeSO3R8akyVOL5x9oeaSYzq7D5JIBrKAEc2oBG+/C64mTsu7VkUqh0R3oyzVCTAN4EkabzieBv2FdDNph4zoF50xfGqe3ir2NMQZjC648ZQ9AkCIF22ESHToPb4IAhp0R3cVMs29yrokbNyuc65IljWrm/lMH/ACu1fUb/AKjF0zVznykNnJlrH/xf7mqQ+cnlpvMzjMT2yrm12OxY1ov6LRMjeULnnUnk6lRaWVSwkAA6MQAZ6lIubE5puPrDoiJ0YzndmOmoA7PjrVjWuwgcR5oCyrOaMDJPNmSBdfsvJuxunSk4gX5pMk/PEZpuFwEgiQcdG1IUn/R63N80Q2xPIvqUx1k/ytKNGhZ8CJDb7yS68RqAKZwzQQ17TdhzvFoV7cnH9tS/i/01aMmgXmtTO4VfFgQAYcS04RfAvmOEJ7OyBOqCNt6MbZmYGo7qpz3uCZtipj9a/wDdN/qpA2T7qwH1x2E+C3lg2ekPTsDSTiSSIug6JPwVrW2rmscRjEDebh2leh011x2vG67HfNJPeQ2ThLJ1ueRuLzC6TkMP76NlCr/q0AufptzWho0ADgj8g5ZbZq3pC0uOaWEXC4ljpnXLBxKXU4ZXguM9fIuk5cMepmeV1PP+1e6MQ4sx19i4qn8p1CL6FXqLPEhOflQs/wCwrfwvfXneHn7yvZnPx30zn5jtPyfb2fek6jtXGf8AE6z/ALCvwZ7yb/idZv2Nbg3zU9mXxVzkx/VPzHYOoDWh6tKJv0Fck/5TrN+xrcAhq3yl2eL6VUaMWzwF6nLGyei8LLdSz8u0cJaQNhHYUO+g7Zx+5YGTuVlMslwiSc2/ETp1FFnlPR28Fnjk0yxo19J4OGnWENaabr7p23YbPjSqDykon53G7vUTl2kfnDiFfcntM5rvV+OCdVnK1P1gkjZdqmzLSs2J3DxTpLpZCKziBjqWlSSSToENCi26Y1+SSSkhNDBYfygD/ltr/wAF3gkkkHzi1g1DgrAwagkkgEAFEpJJgg461axx1lJJNNE0tKnUF6SScKraJRTGA6BwTJLo45Hn8+V+RVGk0XgAHWAAqbdjT/xG9xSSXXf9jz+O25+f+eS8oGt0ikkryYVIJykksarFU9VuSSSVFLnHWU7HHXgmSSvm0xtl8icc7pX77+9C1KTRgANwCSSz5cZp2dPnlb6ha1qqDB7hucQo2PKFYug1an23eaZJcVkezxXybLbS+Om77RSSSUaaP//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First Web Serv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4171950"/>
            <a:ext cx="3581400" cy="2686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28198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xfrm>
            <a:off x="381000" y="309130"/>
            <a:ext cx="4743450" cy="685800"/>
          </a:xfrm>
          <a:ln/>
        </p:spPr>
        <p:txBody>
          <a:bodyPr/>
          <a:lstStyle/>
          <a:p>
            <a:r>
              <a:rPr lang="en-US" dirty="0"/>
              <a:t>Layered Network Model</a:t>
            </a:r>
          </a:p>
        </p:txBody>
      </p:sp>
      <p:sp>
        <p:nvSpPr>
          <p:cNvPr id="35842" name="Rectangle 2"/>
          <p:cNvSpPr>
            <a:spLocks noGrp="1" noChangeArrowheads="1"/>
          </p:cNvSpPr>
          <p:nvPr>
            <p:ph type="body" idx="4294967295"/>
          </p:nvPr>
        </p:nvSpPr>
        <p:spPr>
          <a:xfrm>
            <a:off x="650081" y="1295400"/>
            <a:ext cx="4531519" cy="4933950"/>
          </a:xfrm>
          <a:prstGeom prst="rect">
            <a:avLst/>
          </a:prstGeom>
          <a:ln/>
        </p:spPr>
        <p:txBody>
          <a:bodyPr lIns="57607" tIns="28804" rIns="57607" bIns="28804"/>
          <a:lstStyle/>
          <a:p>
            <a:pPr marL="472059"/>
            <a:r>
              <a:rPr lang="en-US" sz="2400" dirty="0"/>
              <a:t>A layered approach allows the problem of designing a network to be broken into more manageable sub problems</a:t>
            </a:r>
          </a:p>
          <a:p>
            <a:pPr marL="472059"/>
            <a:r>
              <a:rPr lang="en-US" sz="2400" dirty="0"/>
              <a:t>Best-known model:  TCP/IP—the “Internet Protocol Suite”</a:t>
            </a:r>
          </a:p>
          <a:p>
            <a:pPr marL="472059"/>
            <a:r>
              <a:rPr lang="en-US" sz="2400" dirty="0"/>
              <a:t>There was also a 7 layer OSI:  Open System Interconnection Model</a:t>
            </a:r>
          </a:p>
        </p:txBody>
      </p:sp>
      <p:sp>
        <p:nvSpPr>
          <p:cNvPr id="35843" name="Rectangle 3"/>
          <p:cNvSpPr>
            <a:spLocks/>
          </p:cNvSpPr>
          <p:nvPr/>
        </p:nvSpPr>
        <p:spPr bwMode="auto">
          <a:xfrm>
            <a:off x="5893594" y="981075"/>
            <a:ext cx="2786063" cy="1276350"/>
          </a:xfrm>
          <a:prstGeom prst="rect">
            <a:avLst/>
          </a:prstGeom>
          <a:noFill/>
          <a:ln w="635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r>
              <a:rPr lang="en-US" sz="2100">
                <a:effectLst>
                  <a:outerShdw blurRad="38100" dist="38100" dir="2700000" algn="tl">
                    <a:srgbClr val="808080"/>
                  </a:outerShdw>
                </a:effectLst>
                <a:ea typeface="Gill Sans" charset="0"/>
                <a:cs typeface="Gill Sans" charset="0"/>
              </a:rPr>
              <a:t>Application Layer</a:t>
            </a:r>
          </a:p>
          <a:p>
            <a:r>
              <a:rPr lang="en-US" sz="2100">
                <a:effectLst>
                  <a:outerShdw blurRad="38100" dist="38100" dir="2700000" algn="tl">
                    <a:srgbClr val="808080"/>
                  </a:outerShdw>
                </a:effectLst>
                <a:ea typeface="Gill Sans" charset="0"/>
                <a:cs typeface="Gill Sans" charset="0"/>
              </a:rPr>
              <a:t>Web, E-Mail, File Transfer</a:t>
            </a:r>
          </a:p>
        </p:txBody>
      </p:sp>
      <p:sp>
        <p:nvSpPr>
          <p:cNvPr id="35844" name="Rectangle 4"/>
          <p:cNvSpPr>
            <a:spLocks/>
          </p:cNvSpPr>
          <p:nvPr/>
        </p:nvSpPr>
        <p:spPr bwMode="auto">
          <a:xfrm>
            <a:off x="5893594" y="2276475"/>
            <a:ext cx="2786063" cy="1276350"/>
          </a:xfrm>
          <a:prstGeom prst="rect">
            <a:avLst/>
          </a:prstGeom>
          <a:noFill/>
          <a:ln w="635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r>
              <a:rPr lang="en-US" sz="2100">
                <a:effectLst>
                  <a:outerShdw blurRad="38100" dist="38100" dir="2700000" algn="tl">
                    <a:srgbClr val="808080"/>
                  </a:outerShdw>
                </a:effectLst>
                <a:ea typeface="Gill Sans" charset="0"/>
                <a:cs typeface="Gill Sans" charset="0"/>
              </a:rPr>
              <a:t>Transport Layer (TCP)</a:t>
            </a:r>
          </a:p>
          <a:p>
            <a:r>
              <a:rPr lang="en-US" sz="2100">
                <a:effectLst>
                  <a:outerShdw blurRad="38100" dist="38100" dir="2700000" algn="tl">
                    <a:srgbClr val="808080"/>
                  </a:outerShdw>
                </a:effectLst>
                <a:ea typeface="Gill Sans" charset="0"/>
                <a:cs typeface="Gill Sans" charset="0"/>
              </a:rPr>
              <a:t>Reliable Connections</a:t>
            </a:r>
          </a:p>
        </p:txBody>
      </p:sp>
      <p:sp>
        <p:nvSpPr>
          <p:cNvPr id="35845" name="Rectangle 5"/>
          <p:cNvSpPr>
            <a:spLocks/>
          </p:cNvSpPr>
          <p:nvPr/>
        </p:nvSpPr>
        <p:spPr bwMode="auto">
          <a:xfrm>
            <a:off x="5893594" y="3562350"/>
            <a:ext cx="2786063" cy="1276350"/>
          </a:xfrm>
          <a:prstGeom prst="rect">
            <a:avLst/>
          </a:prstGeom>
          <a:noFill/>
          <a:ln w="635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r>
              <a:rPr lang="en-US" sz="2100">
                <a:effectLst>
                  <a:outerShdw blurRad="38100" dist="38100" dir="2700000" algn="tl">
                    <a:srgbClr val="808080"/>
                  </a:outerShdw>
                </a:effectLst>
                <a:ea typeface="Gill Sans" charset="0"/>
                <a:cs typeface="Gill Sans" charset="0"/>
              </a:rPr>
              <a:t>Internetwork Layer (IP)</a:t>
            </a:r>
          </a:p>
          <a:p>
            <a:r>
              <a:rPr lang="en-US" sz="2100">
                <a:effectLst>
                  <a:outerShdw blurRad="38100" dist="38100" dir="2700000" algn="tl">
                    <a:srgbClr val="808080"/>
                  </a:outerShdw>
                </a:effectLst>
                <a:ea typeface="Gill Sans" charset="0"/>
                <a:cs typeface="Gill Sans" charset="0"/>
              </a:rPr>
              <a:t>Simple, Unreliable</a:t>
            </a:r>
          </a:p>
        </p:txBody>
      </p:sp>
      <p:sp>
        <p:nvSpPr>
          <p:cNvPr id="35846" name="Rectangle 6"/>
          <p:cNvSpPr>
            <a:spLocks/>
          </p:cNvSpPr>
          <p:nvPr/>
        </p:nvSpPr>
        <p:spPr bwMode="auto">
          <a:xfrm>
            <a:off x="5893594" y="4829175"/>
            <a:ext cx="2786063" cy="1276350"/>
          </a:xfrm>
          <a:prstGeom prst="rect">
            <a:avLst/>
          </a:prstGeom>
          <a:noFill/>
          <a:ln w="635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r>
              <a:rPr lang="en-US" sz="2100">
                <a:effectLst>
                  <a:outerShdw blurRad="38100" dist="38100" dir="2700000" algn="tl">
                    <a:srgbClr val="808080"/>
                  </a:outerShdw>
                </a:effectLst>
                <a:ea typeface="Gill Sans" charset="0"/>
                <a:cs typeface="Gill Sans" charset="0"/>
              </a:rPr>
              <a:t>Link Layer (Ethernet, WiFi)</a:t>
            </a:r>
          </a:p>
          <a:p>
            <a:r>
              <a:rPr lang="en-US" sz="2100">
                <a:effectLst>
                  <a:outerShdw blurRad="38100" dist="38100" dir="2700000" algn="tl">
                    <a:srgbClr val="808080"/>
                  </a:outerShdw>
                </a:effectLst>
                <a:ea typeface="Gill Sans" charset="0"/>
                <a:cs typeface="Gill Sans" charset="0"/>
              </a:rPr>
              <a:t>Physical Connections</a:t>
            </a:r>
          </a:p>
        </p:txBody>
      </p:sp>
    </p:spTree>
    <p:extLst>
      <p:ext uri="{BB962C8B-B14F-4D97-AF65-F5344CB8AC3E}">
        <p14:creationId xmlns:p14="http://schemas.microsoft.com/office/powerpoint/2010/main" val="363563706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382000" cy="685800"/>
          </a:xfrm>
        </p:spPr>
        <p:txBody>
          <a:bodyPr/>
          <a:lstStyle/>
          <a:p>
            <a:r>
              <a:rPr lang="en-US" dirty="0" smtClean="0"/>
              <a:t>IP IS SIMPLE…….!!</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8198" y="1282525"/>
            <a:ext cx="4735856" cy="2984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6927" y="1282525"/>
            <a:ext cx="4491271" cy="2984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274128"/>
            <a:ext cx="4498198" cy="2590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1271" y="4239599"/>
            <a:ext cx="4645802" cy="2625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2645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animEffect transition="in" filter="wipe(down)">
                                      <p:cBhvr>
                                        <p:cTn id="11" dur="500"/>
                                        <p:tgtEl>
                                          <p:spTgt spid="2050"/>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2051"/>
                                        </p:tgtEl>
                                        <p:attrNameLst>
                                          <p:attrName>style.visibility</p:attrName>
                                        </p:attrNameLst>
                                      </p:cBhvr>
                                      <p:to>
                                        <p:strVal val="visible"/>
                                      </p:to>
                                    </p:set>
                                    <p:animEffect transition="in" filter="randombar(horizontal)">
                                      <p:cBhvr>
                                        <p:cTn id="16" dur="500"/>
                                        <p:tgtEl>
                                          <p:spTgt spid="2051"/>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052"/>
                                        </p:tgtEl>
                                        <p:attrNameLst>
                                          <p:attrName>style.visibility</p:attrName>
                                        </p:attrNameLst>
                                      </p:cBhvr>
                                      <p:to>
                                        <p:strVal val="visible"/>
                                      </p:to>
                                    </p:set>
                                    <p:anim calcmode="lin" valueType="num">
                                      <p:cBhvr>
                                        <p:cTn id="21" dur="500" fill="hold"/>
                                        <p:tgtEl>
                                          <p:spTgt spid="2052"/>
                                        </p:tgtEl>
                                        <p:attrNameLst>
                                          <p:attrName>ppt_w</p:attrName>
                                        </p:attrNameLst>
                                      </p:cBhvr>
                                      <p:tavLst>
                                        <p:tav tm="0">
                                          <p:val>
                                            <p:fltVal val="0"/>
                                          </p:val>
                                        </p:tav>
                                        <p:tav tm="100000">
                                          <p:val>
                                            <p:strVal val="#ppt_w"/>
                                          </p:val>
                                        </p:tav>
                                      </p:tavLst>
                                    </p:anim>
                                    <p:anim calcmode="lin" valueType="num">
                                      <p:cBhvr>
                                        <p:cTn id="22" dur="500" fill="hold"/>
                                        <p:tgtEl>
                                          <p:spTgt spid="2052"/>
                                        </p:tgtEl>
                                        <p:attrNameLst>
                                          <p:attrName>ppt_h</p:attrName>
                                        </p:attrNameLst>
                                      </p:cBhvr>
                                      <p:tavLst>
                                        <p:tav tm="0">
                                          <p:val>
                                            <p:fltVal val="0"/>
                                          </p:val>
                                        </p:tav>
                                        <p:tav tm="100000">
                                          <p:val>
                                            <p:strVal val="#ppt_h"/>
                                          </p:val>
                                        </p:tav>
                                      </p:tavLst>
                                    </p:anim>
                                    <p:animEffect transition="in" filter="fade">
                                      <p:cBhvr>
                                        <p:cTn id="23"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1"/>
          <p:cNvSpPr>
            <a:spLocks noGrp="1" noChangeArrowheads="1"/>
          </p:cNvSpPr>
          <p:nvPr>
            <p:ph type="title"/>
          </p:nvPr>
        </p:nvSpPr>
        <p:spPr>
          <a:ln/>
        </p:spPr>
        <p:txBody>
          <a:bodyPr/>
          <a:lstStyle/>
          <a:p>
            <a:r>
              <a:rPr lang="en-US" dirty="0" smtClean="0"/>
              <a:t>Transmission </a:t>
            </a:r>
            <a:r>
              <a:rPr lang="en-US" dirty="0"/>
              <a:t>Protocol (TCP)</a:t>
            </a:r>
          </a:p>
        </p:txBody>
      </p:sp>
      <p:sp>
        <p:nvSpPr>
          <p:cNvPr id="90114" name="Rectangle 2"/>
          <p:cNvSpPr>
            <a:spLocks noGrp="1" noChangeArrowheads="1"/>
          </p:cNvSpPr>
          <p:nvPr>
            <p:ph type="body" idx="4294967295"/>
          </p:nvPr>
        </p:nvSpPr>
        <p:spPr>
          <a:xfrm>
            <a:off x="650081" y="1952625"/>
            <a:ext cx="4086225" cy="4276725"/>
          </a:xfrm>
          <a:prstGeom prst="rect">
            <a:avLst/>
          </a:prstGeom>
          <a:ln/>
        </p:spPr>
        <p:txBody>
          <a:bodyPr lIns="57607" tIns="28804" rIns="57607" bIns="28804"/>
          <a:lstStyle/>
          <a:p>
            <a:pPr marL="656082" lvl="1"/>
            <a:r>
              <a:rPr lang="en-US" sz="2400" dirty="0"/>
              <a:t>Built on top of IP</a:t>
            </a:r>
          </a:p>
          <a:p>
            <a:pPr marL="656082" lvl="1"/>
            <a:r>
              <a:rPr lang="en-US" sz="2400" dirty="0"/>
              <a:t>Assumes IP might lose some data</a:t>
            </a:r>
          </a:p>
          <a:p>
            <a:pPr marL="656082" lvl="1"/>
            <a:r>
              <a:rPr lang="en-US" sz="2400" dirty="0"/>
              <a:t>In case data gets lost </a:t>
            </a:r>
            <a:r>
              <a:rPr lang="en-US" sz="2400" dirty="0" smtClean="0"/>
              <a:t>– it keeps </a:t>
            </a:r>
            <a:r>
              <a:rPr lang="en-US" sz="2400" dirty="0"/>
              <a:t>a copy of the data </a:t>
            </a:r>
            <a:r>
              <a:rPr lang="en-US" sz="2400" dirty="0" smtClean="0"/>
              <a:t>and sends until it </a:t>
            </a:r>
            <a:r>
              <a:rPr lang="en-US" sz="2400" dirty="0"/>
              <a:t>get an acknowledgement</a:t>
            </a:r>
          </a:p>
          <a:p>
            <a:pPr marL="656082" lvl="1"/>
            <a:r>
              <a:rPr lang="en-US" sz="2400" dirty="0"/>
              <a:t>If it takes “too long” - just send it again</a:t>
            </a:r>
          </a:p>
        </p:txBody>
      </p:sp>
      <p:pic>
        <p:nvPicPr>
          <p:cNvPr id="901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6369" y="2105025"/>
            <a:ext cx="3378994" cy="352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90116" name="Rectangle 4"/>
          <p:cNvSpPr>
            <a:spLocks/>
          </p:cNvSpPr>
          <p:nvPr/>
        </p:nvSpPr>
        <p:spPr bwMode="auto">
          <a:xfrm>
            <a:off x="5407819" y="3086100"/>
            <a:ext cx="3043238" cy="504825"/>
          </a:xfrm>
          <a:prstGeom prst="rect">
            <a:avLst/>
          </a:prstGeom>
          <a:noFill/>
          <a:ln w="25400" cap="flat">
            <a:solidFill>
              <a:srgbClr val="00F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90117" name="Rectangle 5"/>
          <p:cNvSpPr>
            <a:spLocks/>
          </p:cNvSpPr>
          <p:nvPr/>
        </p:nvSpPr>
        <p:spPr bwMode="auto">
          <a:xfrm>
            <a:off x="5234583" y="5672138"/>
            <a:ext cx="3293269"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pPr algn="l"/>
            <a:endParaRPr lang="en-US" sz="1600" dirty="0">
              <a:ea typeface="Gill Sans" charset="0"/>
              <a:cs typeface="Gill Sans" charset="0"/>
            </a:endParaRPr>
          </a:p>
        </p:txBody>
      </p:sp>
    </p:spTree>
    <p:extLst>
      <p:ext uri="{BB962C8B-B14F-4D97-AF65-F5344CB8AC3E}">
        <p14:creationId xmlns:p14="http://schemas.microsoft.com/office/powerpoint/2010/main" val="3987404607"/>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INTERNET SECURITY</a:t>
            </a:r>
            <a:endParaRPr lang="en-US" dirty="0"/>
          </a:p>
        </p:txBody>
      </p:sp>
      <p:sp>
        <p:nvSpPr>
          <p:cNvPr id="3" name="Content Placeholder 2"/>
          <p:cNvSpPr>
            <a:spLocks noGrp="1"/>
          </p:cNvSpPr>
          <p:nvPr>
            <p:ph sz="quarter" idx="13"/>
          </p:nvPr>
        </p:nvSpPr>
        <p:spPr>
          <a:xfrm>
            <a:off x="381000" y="1066800"/>
            <a:ext cx="7924800" cy="4114800"/>
          </a:xfrm>
        </p:spPr>
        <p:txBody>
          <a:bodyPr>
            <a:normAutofit lnSpcReduction="10000"/>
          </a:bodyPr>
          <a:lstStyle/>
          <a:p>
            <a:endParaRPr lang="en-US" sz="3200" dirty="0" smtClean="0"/>
          </a:p>
          <a:p>
            <a:endParaRPr lang="en-US" sz="3200" dirty="0"/>
          </a:p>
          <a:p>
            <a:r>
              <a:rPr lang="en-US" sz="3200" dirty="0" smtClean="0"/>
              <a:t>Confidentiality - to prevent unauthorized viewing of private information</a:t>
            </a:r>
          </a:p>
          <a:p>
            <a:endParaRPr lang="en-US" sz="3200" dirty="0" smtClean="0"/>
          </a:p>
          <a:p>
            <a:r>
              <a:rPr lang="en-US" sz="3200" dirty="0" smtClean="0"/>
              <a:t>Integrity – Information is from whom you think and has not been modified since it was sent.</a:t>
            </a:r>
            <a:endParaRPr lang="en-US" sz="3200" dirty="0"/>
          </a:p>
        </p:txBody>
      </p:sp>
    </p:spTree>
    <p:extLst>
      <p:ext uri="{BB962C8B-B14F-4D97-AF65-F5344CB8AC3E}">
        <p14:creationId xmlns:p14="http://schemas.microsoft.com/office/powerpoint/2010/main" val="1120454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7924800" cy="1143000"/>
          </a:xfrm>
        </p:spPr>
        <p:txBody>
          <a:bodyPr/>
          <a:lstStyle/>
          <a:p>
            <a:r>
              <a:rPr lang="en-US" sz="3600" dirty="0" smtClean="0"/>
              <a:t>ENSURING MESSAGE CONFIDENTIALITY</a:t>
            </a:r>
            <a:endParaRPr lang="en-US" sz="3600" dirty="0"/>
          </a:p>
        </p:txBody>
      </p:sp>
      <p:sp>
        <p:nvSpPr>
          <p:cNvPr id="3" name="Content Placeholder 2"/>
          <p:cNvSpPr>
            <a:spLocks noGrp="1"/>
          </p:cNvSpPr>
          <p:nvPr>
            <p:ph sz="quarter" idx="13"/>
          </p:nvPr>
        </p:nvSpPr>
        <p:spPr>
          <a:xfrm>
            <a:off x="27709" y="1526309"/>
            <a:ext cx="9144000" cy="4114800"/>
          </a:xfrm>
        </p:spPr>
        <p:txBody>
          <a:bodyPr/>
          <a:lstStyle/>
          <a:p>
            <a:pPr marL="0" indent="0">
              <a:buNone/>
            </a:pPr>
            <a:r>
              <a:rPr lang="en-US" sz="3600" dirty="0" err="1"/>
              <a:t>Caeser</a:t>
            </a:r>
            <a:r>
              <a:rPr lang="en-US" sz="3600" dirty="0"/>
              <a:t> Cipher</a:t>
            </a:r>
          </a:p>
          <a:p>
            <a:pPr marL="0" indent="0">
              <a:buNone/>
            </a:pPr>
            <a:r>
              <a:rPr lang="en-US" sz="2800" dirty="0" smtClean="0"/>
              <a:t>Caesar </a:t>
            </a:r>
            <a:r>
              <a:rPr lang="en-US" sz="2800" dirty="0"/>
              <a:t>cipher is one of the simplest and most </a:t>
            </a:r>
            <a:r>
              <a:rPr lang="en-US" sz="2800" dirty="0" smtClean="0"/>
              <a:t>widely known </a:t>
            </a:r>
            <a:r>
              <a:rPr lang="en-US" sz="2800" dirty="0"/>
              <a:t>encryption techniques. It is a type of </a:t>
            </a:r>
            <a:r>
              <a:rPr lang="en-US" sz="2800" dirty="0" smtClean="0"/>
              <a:t>substitution cipher </a:t>
            </a:r>
            <a:r>
              <a:rPr lang="en-US" sz="2800" dirty="0"/>
              <a:t>in which each letter in the plaintext is replaced by </a:t>
            </a:r>
            <a:r>
              <a:rPr lang="en-US" sz="2800" dirty="0" smtClean="0"/>
              <a:t>a letter </a:t>
            </a:r>
            <a:r>
              <a:rPr lang="en-US" sz="2800" dirty="0"/>
              <a:t>some fixed number of positions down the alphabet.</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4572000"/>
            <a:ext cx="4419600" cy="208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63059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562600"/>
            <a:ext cx="7924800" cy="1143000"/>
          </a:xfrm>
        </p:spPr>
        <p:txBody>
          <a:bodyPr/>
          <a:lstStyle/>
          <a:p>
            <a:r>
              <a:rPr lang="en-US" cap="none" dirty="0" smtClean="0"/>
              <a:t>                         www.rot13.com</a:t>
            </a:r>
            <a:endParaRPr lang="en-US" cap="none"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5563" y="6927"/>
            <a:ext cx="5800725"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607081"/>
      </p:ext>
    </p:extLst>
  </p:cSld>
  <p:clrMapOvr>
    <a:masterClrMapping/>
  </p:clrMapOvr>
  <p:transition spd="slow">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57200" y="609600"/>
            <a:ext cx="4800600" cy="5791200"/>
          </a:xfrm>
        </p:spPr>
        <p:txBody>
          <a:bodyPr>
            <a:normAutofit/>
          </a:bodyPr>
          <a:lstStyle/>
          <a:p>
            <a:pPr marL="114300" indent="0">
              <a:buNone/>
            </a:pPr>
            <a:r>
              <a:rPr lang="en-US" sz="4400" b="1" dirty="0"/>
              <a:t>The University of </a:t>
            </a:r>
            <a:r>
              <a:rPr lang="en-US" sz="4400" b="1" dirty="0" smtClean="0"/>
              <a:t>Michigan frequently </a:t>
            </a:r>
            <a:r>
              <a:rPr lang="en-US" sz="4400" b="1" dirty="0"/>
              <a:t>referred to simply as Michigan, is </a:t>
            </a:r>
            <a:r>
              <a:rPr lang="en-US" sz="4400" b="1" dirty="0" smtClean="0"/>
              <a:t>located </a:t>
            </a:r>
            <a:r>
              <a:rPr lang="en-US" sz="4400" b="1" dirty="0"/>
              <a:t>in </a:t>
            </a:r>
            <a:r>
              <a:rPr lang="en-US" sz="4400" b="1" dirty="0" smtClean="0"/>
              <a:t>Ann Arbor, Michigan, </a:t>
            </a:r>
            <a:r>
              <a:rPr lang="en-US" sz="4400" b="1" dirty="0"/>
              <a:t>United </a:t>
            </a:r>
            <a:r>
              <a:rPr lang="en-US" sz="4400" b="1" dirty="0" smtClean="0"/>
              <a:t>States.</a:t>
            </a:r>
            <a:endParaRPr lang="en-US" sz="44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27709"/>
            <a:ext cx="3238500" cy="3419475"/>
          </a:xfrm>
          <a:prstGeom prst="rect">
            <a:avLst/>
          </a:prstGeom>
        </p:spPr>
      </p:pic>
    </p:spTree>
    <p:extLst>
      <p:ext uri="{BB962C8B-B14F-4D97-AF65-F5344CB8AC3E}">
        <p14:creationId xmlns:p14="http://schemas.microsoft.com/office/powerpoint/2010/main" val="3039983734"/>
      </p:ext>
    </p:extLst>
  </p:cSld>
  <p:clrMapOvr>
    <a:masterClrMapping/>
  </p:clrMapOvr>
  <p:transition spd="slow">
    <p:randomBar dir="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ChangeArrowheads="1"/>
          </p:cNvSpPr>
          <p:nvPr>
            <p:ph type="title"/>
          </p:nvPr>
        </p:nvSpPr>
        <p:spPr>
          <a:ln/>
        </p:spPr>
        <p:txBody>
          <a:bodyPr/>
          <a:lstStyle/>
          <a:p>
            <a:r>
              <a:rPr lang="en-US">
                <a:solidFill>
                  <a:srgbClr val="00FF00"/>
                </a:solidFill>
              </a:rPr>
              <a:t>Public Key Encryption</a:t>
            </a:r>
          </a:p>
        </p:txBody>
      </p:sp>
      <p:sp>
        <p:nvSpPr>
          <p:cNvPr id="58370" name="Rectangle 2"/>
          <p:cNvSpPr>
            <a:spLocks noGrp="1" noChangeArrowheads="1"/>
          </p:cNvSpPr>
          <p:nvPr>
            <p:ph type="body" idx="4294967295"/>
          </p:nvPr>
        </p:nvSpPr>
        <p:spPr>
          <a:xfrm>
            <a:off x="650081" y="1952625"/>
            <a:ext cx="7836694" cy="4276725"/>
          </a:xfrm>
          <a:prstGeom prst="rect">
            <a:avLst/>
          </a:prstGeom>
          <a:ln/>
        </p:spPr>
        <p:txBody>
          <a:bodyPr lIns="57607" tIns="28804" rIns="57607" bIns="28804"/>
          <a:lstStyle/>
          <a:p>
            <a:pPr marL="472059"/>
            <a:r>
              <a:rPr lang="en-US"/>
              <a:t>Proposed by Whitfield Diffie and Martin Hellman in 1976</a:t>
            </a:r>
          </a:p>
          <a:p>
            <a:pPr marL="472059"/>
            <a:r>
              <a:rPr lang="en-US"/>
              <a:t>Public-key cryptosystems rely on two keys which are mathematically related to one another.  Also called asymmetric-key cryptosystem.</a:t>
            </a:r>
          </a:p>
          <a:p>
            <a:pPr marL="472059"/>
            <a:r>
              <a:rPr lang="en-US"/>
              <a:t>One key is called the public key and is to be openly revealed to all interested parties.</a:t>
            </a:r>
          </a:p>
          <a:p>
            <a:pPr marL="472059"/>
            <a:r>
              <a:rPr lang="en-US"/>
              <a:t>The second key is called the private key and must be kept secret.</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5750" y="4051300"/>
            <a:ext cx="5048250" cy="280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extLst>
      <p:ext uri="{BB962C8B-B14F-4D97-AF65-F5344CB8AC3E}">
        <p14:creationId xmlns:p14="http://schemas.microsoft.com/office/powerpoint/2010/main" val="4173210378"/>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1"/>
          <p:cNvSpPr>
            <a:spLocks/>
          </p:cNvSpPr>
          <p:nvPr/>
        </p:nvSpPr>
        <p:spPr bwMode="auto">
          <a:xfrm>
            <a:off x="3878164" y="560844"/>
            <a:ext cx="104823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sz="2800">
                <a:solidFill>
                  <a:srgbClr val="FF00FF"/>
                </a:solidFill>
                <a:ea typeface="Gill Sans" charset="0"/>
                <a:cs typeface="Gill Sans" charset="0"/>
              </a:rPr>
              <a:t>Verisign</a:t>
            </a:r>
          </a:p>
        </p:txBody>
      </p:sp>
      <p:sp>
        <p:nvSpPr>
          <p:cNvPr id="89090" name="Rectangle 2"/>
          <p:cNvSpPr>
            <a:spLocks/>
          </p:cNvSpPr>
          <p:nvPr/>
        </p:nvSpPr>
        <p:spPr bwMode="auto">
          <a:xfrm>
            <a:off x="670620" y="5856744"/>
            <a:ext cx="108042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sz="2800">
                <a:solidFill>
                  <a:srgbClr val="FF00FF"/>
                </a:solidFill>
                <a:ea typeface="Gill Sans" charset="0"/>
                <a:cs typeface="Gill Sans" charset="0"/>
              </a:rPr>
              <a:t>Amazon</a:t>
            </a:r>
          </a:p>
        </p:txBody>
      </p:sp>
      <p:sp>
        <p:nvSpPr>
          <p:cNvPr id="89091" name="Rectangle 3"/>
          <p:cNvSpPr>
            <a:spLocks/>
          </p:cNvSpPr>
          <p:nvPr/>
        </p:nvSpPr>
        <p:spPr bwMode="auto">
          <a:xfrm>
            <a:off x="5410200" y="5914327"/>
            <a:ext cx="1635919"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sz="2800" dirty="0">
                <a:solidFill>
                  <a:srgbClr val="FF00FF"/>
                </a:solidFill>
                <a:ea typeface="Gill Sans" charset="0"/>
                <a:cs typeface="Gill Sans" charset="0"/>
              </a:rPr>
              <a:t>Your Laptop</a:t>
            </a:r>
          </a:p>
        </p:txBody>
      </p:sp>
      <p:sp>
        <p:nvSpPr>
          <p:cNvPr id="89092" name="Rectangle 4"/>
          <p:cNvSpPr>
            <a:spLocks/>
          </p:cNvSpPr>
          <p:nvPr/>
        </p:nvSpPr>
        <p:spPr bwMode="auto">
          <a:xfrm>
            <a:off x="5390718" y="5089814"/>
            <a:ext cx="2250281" cy="466725"/>
          </a:xfrm>
          <a:prstGeom prst="rect">
            <a:avLst/>
          </a:prstGeom>
          <a:solidFill>
            <a:srgbClr val="008040"/>
          </a:solidFill>
          <a:ln>
            <a:noFill/>
          </a:ln>
          <a:extLs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dirty="0" err="1">
                <a:solidFill>
                  <a:srgbClr val="FFFF00"/>
                </a:solidFill>
                <a:ea typeface="Gill Sans" charset="0"/>
                <a:cs typeface="Gill Sans" charset="0"/>
              </a:rPr>
              <a:t>Verisign</a:t>
            </a:r>
            <a:r>
              <a:rPr lang="en-US" dirty="0">
                <a:solidFill>
                  <a:srgbClr val="FFFF00"/>
                </a:solidFill>
                <a:ea typeface="Gill Sans" charset="0"/>
                <a:cs typeface="Gill Sans" charset="0"/>
              </a:rPr>
              <a:t> Public Key</a:t>
            </a:r>
          </a:p>
        </p:txBody>
      </p:sp>
      <p:sp>
        <p:nvSpPr>
          <p:cNvPr id="89093" name="Rectangle 5"/>
          <p:cNvSpPr>
            <a:spLocks/>
          </p:cNvSpPr>
          <p:nvPr/>
        </p:nvSpPr>
        <p:spPr bwMode="auto">
          <a:xfrm>
            <a:off x="5251549" y="447288"/>
            <a:ext cx="1696811" cy="276999"/>
          </a:xfrm>
          <a:prstGeom prst="rect">
            <a:avLst/>
          </a:prstGeom>
          <a:solidFill>
            <a:srgbClr val="FF0000"/>
          </a:solidFill>
          <a:ln>
            <a:noFill/>
          </a:ln>
          <a:extLs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a:solidFill>
                  <a:srgbClr val="FFFF00"/>
                </a:solidFill>
                <a:ea typeface="Gill Sans" charset="0"/>
                <a:cs typeface="Gill Sans" charset="0"/>
              </a:rPr>
              <a:t>Verisign Private Key</a:t>
            </a:r>
          </a:p>
        </p:txBody>
      </p:sp>
      <p:sp>
        <p:nvSpPr>
          <p:cNvPr id="89094" name="Rectangle 6"/>
          <p:cNvSpPr>
            <a:spLocks/>
          </p:cNvSpPr>
          <p:nvPr/>
        </p:nvSpPr>
        <p:spPr bwMode="auto">
          <a:xfrm>
            <a:off x="723305" y="3285738"/>
            <a:ext cx="1718419" cy="276999"/>
          </a:xfrm>
          <a:prstGeom prst="rect">
            <a:avLst/>
          </a:prstGeom>
          <a:solidFill>
            <a:srgbClr val="FF0000"/>
          </a:solidFill>
          <a:ln>
            <a:noFill/>
          </a:ln>
          <a:extLs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a:solidFill>
                  <a:srgbClr val="FFFF00"/>
                </a:solidFill>
                <a:ea typeface="Gill Sans" charset="0"/>
                <a:cs typeface="Gill Sans" charset="0"/>
              </a:rPr>
              <a:t>Amazon Private Key</a:t>
            </a:r>
          </a:p>
        </p:txBody>
      </p:sp>
      <p:sp>
        <p:nvSpPr>
          <p:cNvPr id="89095" name="Line 7"/>
          <p:cNvSpPr>
            <a:spLocks noChangeShapeType="1"/>
          </p:cNvSpPr>
          <p:nvPr/>
        </p:nvSpPr>
        <p:spPr bwMode="auto">
          <a:xfrm rot="10800000" flipH="1">
            <a:off x="1947754" y="3999477"/>
            <a:ext cx="3362920" cy="1809750"/>
          </a:xfrm>
          <a:prstGeom prst="line">
            <a:avLst/>
          </a:prstGeom>
          <a:noFill/>
          <a:ln w="88900" cap="flat">
            <a:solidFill>
              <a:srgbClr val="00FF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89099" name="Group 11"/>
          <p:cNvGrpSpPr>
            <a:grpSpLocks/>
          </p:cNvGrpSpPr>
          <p:nvPr/>
        </p:nvGrpSpPr>
        <p:grpSpPr bwMode="auto">
          <a:xfrm>
            <a:off x="650081" y="1209675"/>
            <a:ext cx="2664619" cy="1781175"/>
            <a:chOff x="0" y="0"/>
            <a:chExt cx="2984" cy="1496"/>
          </a:xfrm>
        </p:grpSpPr>
        <p:sp>
          <p:nvSpPr>
            <p:cNvPr id="89096" name="Rectangle 8"/>
            <p:cNvSpPr>
              <a:spLocks/>
            </p:cNvSpPr>
            <p:nvPr/>
          </p:nvSpPr>
          <p:spPr bwMode="auto">
            <a:xfrm>
              <a:off x="112" y="104"/>
              <a:ext cx="2520" cy="392"/>
            </a:xfrm>
            <a:prstGeom prst="rect">
              <a:avLst/>
            </a:prstGeom>
            <a:solidFill>
              <a:srgbClr val="008040"/>
            </a:solidFill>
            <a:ln>
              <a:noFill/>
            </a:ln>
            <a:extLs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a:solidFill>
                    <a:srgbClr val="FFFF00"/>
                  </a:solidFill>
                  <a:ea typeface="Gill Sans" charset="0"/>
                  <a:cs typeface="Gill Sans" charset="0"/>
                </a:rPr>
                <a:t>Amazon Public Key</a:t>
              </a:r>
            </a:p>
          </p:txBody>
        </p:sp>
        <p:sp>
          <p:nvSpPr>
            <p:cNvPr id="89097" name="Rectangle 9"/>
            <p:cNvSpPr>
              <a:spLocks/>
            </p:cNvSpPr>
            <p:nvPr/>
          </p:nvSpPr>
          <p:spPr bwMode="auto">
            <a:xfrm>
              <a:off x="0" y="0"/>
              <a:ext cx="2984" cy="1496"/>
            </a:xfrm>
            <a:prstGeom prst="rect">
              <a:avLst/>
            </a:prstGeom>
            <a:noFill/>
            <a:ln w="25400" cap="flat">
              <a:solidFill>
                <a:srgbClr val="00F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89098" name="Rectangle 10"/>
            <p:cNvSpPr>
              <a:spLocks/>
            </p:cNvSpPr>
            <p:nvPr/>
          </p:nvSpPr>
          <p:spPr bwMode="auto">
            <a:xfrm>
              <a:off x="252" y="811"/>
              <a:ext cx="1286"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a:solidFill>
                    <a:srgbClr val="FFFF00"/>
                  </a:solidFill>
                  <a:ea typeface="Gill Sans" charset="0"/>
                  <a:cs typeface="Gill Sans" charset="0"/>
                </a:rPr>
                <a:t>Cert: Amazon</a:t>
              </a:r>
            </a:p>
            <a:p>
              <a:r>
                <a:rPr lang="en-US">
                  <a:solidFill>
                    <a:srgbClr val="00FF00"/>
                  </a:solidFill>
                  <a:ea typeface="Gill Sans" charset="0"/>
                  <a:cs typeface="Gill Sans" charset="0"/>
                </a:rPr>
                <a:t>-- Verisign</a:t>
              </a:r>
            </a:p>
          </p:txBody>
        </p:sp>
      </p:grpSp>
      <p:grpSp>
        <p:nvGrpSpPr>
          <p:cNvPr id="89103" name="Group 15"/>
          <p:cNvGrpSpPr>
            <a:grpSpLocks/>
          </p:cNvGrpSpPr>
          <p:nvPr/>
        </p:nvGrpSpPr>
        <p:grpSpPr bwMode="auto">
          <a:xfrm>
            <a:off x="5410200" y="2990849"/>
            <a:ext cx="2664619" cy="1781175"/>
            <a:chOff x="0" y="0"/>
            <a:chExt cx="2984" cy="1496"/>
          </a:xfrm>
        </p:grpSpPr>
        <p:sp>
          <p:nvSpPr>
            <p:cNvPr id="89100" name="Rectangle 12"/>
            <p:cNvSpPr>
              <a:spLocks/>
            </p:cNvSpPr>
            <p:nvPr/>
          </p:nvSpPr>
          <p:spPr bwMode="auto">
            <a:xfrm>
              <a:off x="112" y="104"/>
              <a:ext cx="2520" cy="392"/>
            </a:xfrm>
            <a:prstGeom prst="rect">
              <a:avLst/>
            </a:prstGeom>
            <a:solidFill>
              <a:srgbClr val="008040"/>
            </a:solidFill>
            <a:ln>
              <a:noFill/>
            </a:ln>
            <a:extLs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a:solidFill>
                    <a:srgbClr val="FFFF00"/>
                  </a:solidFill>
                  <a:ea typeface="Gill Sans" charset="0"/>
                  <a:cs typeface="Gill Sans" charset="0"/>
                </a:rPr>
                <a:t>Amazon Public Key</a:t>
              </a:r>
            </a:p>
          </p:txBody>
        </p:sp>
        <p:sp>
          <p:nvSpPr>
            <p:cNvPr id="89101" name="Rectangle 13"/>
            <p:cNvSpPr>
              <a:spLocks/>
            </p:cNvSpPr>
            <p:nvPr/>
          </p:nvSpPr>
          <p:spPr bwMode="auto">
            <a:xfrm>
              <a:off x="0" y="0"/>
              <a:ext cx="2984" cy="1496"/>
            </a:xfrm>
            <a:prstGeom prst="rect">
              <a:avLst/>
            </a:prstGeom>
            <a:noFill/>
            <a:ln w="25400" cap="flat">
              <a:solidFill>
                <a:srgbClr val="00F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89102" name="Rectangle 14"/>
            <p:cNvSpPr>
              <a:spLocks/>
            </p:cNvSpPr>
            <p:nvPr/>
          </p:nvSpPr>
          <p:spPr bwMode="auto">
            <a:xfrm>
              <a:off x="252" y="811"/>
              <a:ext cx="1286"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dirty="0">
                  <a:solidFill>
                    <a:srgbClr val="FFFF00"/>
                  </a:solidFill>
                  <a:ea typeface="Gill Sans" charset="0"/>
                  <a:cs typeface="Gill Sans" charset="0"/>
                </a:rPr>
                <a:t>Cert: Amazon</a:t>
              </a:r>
            </a:p>
            <a:p>
              <a:r>
                <a:rPr lang="en-US" dirty="0">
                  <a:solidFill>
                    <a:srgbClr val="00FF00"/>
                  </a:solidFill>
                  <a:ea typeface="Gill Sans" charset="0"/>
                  <a:cs typeface="Gill Sans" charset="0"/>
                </a:rPr>
                <a:t>-- </a:t>
              </a:r>
              <a:r>
                <a:rPr lang="en-US" dirty="0" err="1">
                  <a:solidFill>
                    <a:srgbClr val="00FF00"/>
                  </a:solidFill>
                  <a:ea typeface="Gill Sans" charset="0"/>
                  <a:cs typeface="Gill Sans" charset="0"/>
                </a:rPr>
                <a:t>Verisign</a:t>
              </a:r>
              <a:endParaRPr lang="en-US" dirty="0">
                <a:solidFill>
                  <a:srgbClr val="00FF00"/>
                </a:solidFill>
                <a:ea typeface="Gill Sans" charset="0"/>
                <a:cs typeface="Gill Sans" charset="0"/>
              </a:endParaRPr>
            </a:p>
          </p:txBody>
        </p:sp>
      </p:gr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213" y="1"/>
            <a:ext cx="5516882" cy="2742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3654845"/>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7924800" cy="1143000"/>
          </a:xfrm>
        </p:spPr>
        <p:txBody>
          <a:bodyPr/>
          <a:lstStyle/>
          <a:p>
            <a:r>
              <a:rPr lang="en-US" sz="4000" dirty="0" smtClean="0"/>
              <a:t>ENSURING MESSAGE INTEGRITY</a:t>
            </a:r>
            <a:endParaRPr lang="en-US" sz="4000" dirty="0"/>
          </a:p>
        </p:txBody>
      </p:sp>
      <p:sp>
        <p:nvSpPr>
          <p:cNvPr id="3" name="Content Placeholder 2"/>
          <p:cNvSpPr>
            <a:spLocks noGrp="1"/>
          </p:cNvSpPr>
          <p:nvPr>
            <p:ph sz="quarter" idx="13"/>
          </p:nvPr>
        </p:nvSpPr>
        <p:spPr>
          <a:xfrm>
            <a:off x="152400" y="1371600"/>
            <a:ext cx="8991600" cy="5486400"/>
          </a:xfrm>
        </p:spPr>
        <p:txBody>
          <a:bodyPr/>
          <a:lstStyle/>
          <a:p>
            <a:pPr marL="0" indent="0">
              <a:buNone/>
            </a:pPr>
            <a:r>
              <a:rPr lang="en-US" sz="3600" dirty="0"/>
              <a:t>Cryptographic </a:t>
            </a:r>
            <a:r>
              <a:rPr lang="en-US" sz="3600" dirty="0" smtClean="0"/>
              <a:t>Hash</a:t>
            </a:r>
          </a:p>
          <a:p>
            <a:pPr marL="0" indent="0">
              <a:buNone/>
            </a:pPr>
            <a:r>
              <a:rPr lang="en-US" sz="2000" dirty="0" smtClean="0">
                <a:ea typeface="Gill Sans" charset="0"/>
                <a:cs typeface="Gill Sans" charset="0"/>
              </a:rPr>
              <a:t>A </a:t>
            </a:r>
            <a:r>
              <a:rPr lang="en-US" sz="2000" dirty="0">
                <a:ea typeface="Gill Sans" charset="0"/>
                <a:cs typeface="Gill Sans" charset="0"/>
              </a:rPr>
              <a:t>cryptographic hash function is a</a:t>
            </a:r>
            <a:r>
              <a:rPr lang="en-US" sz="2000" dirty="0">
                <a:solidFill>
                  <a:srgbClr val="FF0000"/>
                </a:solidFill>
                <a:ea typeface="Gill Sans" charset="0"/>
                <a:cs typeface="Gill Sans" charset="0"/>
              </a:rPr>
              <a:t> </a:t>
            </a:r>
            <a:r>
              <a:rPr lang="en-US" sz="2000" dirty="0" smtClean="0">
                <a:ea typeface="Gill Sans" charset="0"/>
                <a:cs typeface="Gill Sans" charset="0"/>
              </a:rPr>
              <a:t>function that </a:t>
            </a:r>
            <a:r>
              <a:rPr lang="en-US" sz="2000" dirty="0">
                <a:ea typeface="Gill Sans" charset="0"/>
                <a:cs typeface="Gill Sans" charset="0"/>
              </a:rPr>
              <a:t>takes an arbitrary block of data and </a:t>
            </a:r>
            <a:r>
              <a:rPr lang="en-US" sz="2000" dirty="0" smtClean="0">
                <a:ea typeface="Gill Sans" charset="0"/>
                <a:cs typeface="Gill Sans" charset="0"/>
              </a:rPr>
              <a:t>returns </a:t>
            </a:r>
            <a:r>
              <a:rPr lang="en-US" sz="2000" dirty="0">
                <a:ea typeface="Gill Sans" charset="0"/>
                <a:cs typeface="Gill Sans" charset="0"/>
              </a:rPr>
              <a:t>a fixed-size bit string, </a:t>
            </a:r>
            <a:r>
              <a:rPr lang="en-US" sz="2000" dirty="0" smtClean="0">
                <a:ea typeface="Gill Sans" charset="0"/>
                <a:cs typeface="Gill Sans" charset="0"/>
              </a:rPr>
              <a:t>the </a:t>
            </a:r>
            <a:r>
              <a:rPr lang="en-US" sz="2000" dirty="0">
                <a:ea typeface="Gill Sans" charset="0"/>
                <a:cs typeface="Gill Sans" charset="0"/>
              </a:rPr>
              <a:t>(cryptographic) hash value, such that an accidental or intentional change to the data will change the hash value. The data to be encoded is often called the "message," and the hash value is sometimes called the message digest or simply digest.</a:t>
            </a:r>
          </a:p>
          <a:p>
            <a:endParaRPr lang="en-US" dirty="0"/>
          </a:p>
        </p:txBody>
      </p:sp>
      <p:pic>
        <p:nvPicPr>
          <p:cNvPr id="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055" y="3810000"/>
            <a:ext cx="8901545" cy="2812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extLst>
      <p:ext uri="{BB962C8B-B14F-4D97-AF65-F5344CB8AC3E}">
        <p14:creationId xmlns:p14="http://schemas.microsoft.com/office/powerpoint/2010/main" val="10593530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lstStyle/>
          <a:p>
            <a:r>
              <a:rPr lang="en-US" sz="4000" dirty="0" smtClean="0"/>
              <a:t>  SIMPLE MESSAGE SIGNED TECHNIQUE</a:t>
            </a:r>
            <a:endParaRPr lang="en-US" sz="4000" dirty="0"/>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286000"/>
            <a:ext cx="8123583" cy="4246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2018735"/>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486400"/>
            <a:ext cx="7924800" cy="1143000"/>
          </a:xfrm>
        </p:spPr>
        <p:txBody>
          <a:bodyPr/>
          <a:lstStyle/>
          <a:p>
            <a:r>
              <a:rPr lang="en-US" cap="none" dirty="0" smtClean="0"/>
              <a:t>              http://www.dr-chuck.com/sha1.php</a:t>
            </a:r>
            <a:endParaRPr lang="en-US" cap="none" dirty="0"/>
          </a:p>
        </p:txBody>
      </p:sp>
      <p:pic>
        <p:nvPicPr>
          <p:cNvPr id="2052" name="Picture 4"/>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1295400" y="304800"/>
            <a:ext cx="6567968" cy="478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15138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534400" cy="715962"/>
          </a:xfrm>
        </p:spPr>
        <p:txBody>
          <a:bodyPr/>
          <a:lstStyle/>
          <a:p>
            <a:r>
              <a:rPr lang="en-US" sz="5400" dirty="0" smtClean="0"/>
              <a:t>CONCLUSION</a:t>
            </a:r>
            <a:endParaRPr lang="en-US" sz="5400" dirty="0"/>
          </a:p>
        </p:txBody>
      </p:sp>
      <p:sp>
        <p:nvSpPr>
          <p:cNvPr id="3" name="Content Placeholder 2"/>
          <p:cNvSpPr>
            <a:spLocks noGrp="1"/>
          </p:cNvSpPr>
          <p:nvPr>
            <p:ph sz="quarter" idx="13"/>
          </p:nvPr>
        </p:nvSpPr>
        <p:spPr>
          <a:xfrm>
            <a:off x="0" y="1600200"/>
            <a:ext cx="9144000" cy="5257800"/>
          </a:xfrm>
        </p:spPr>
        <p:txBody>
          <a:bodyPr>
            <a:normAutofit/>
          </a:bodyPr>
          <a:lstStyle/>
          <a:p>
            <a:pPr marL="749300"/>
            <a:r>
              <a:rPr lang="en-US" sz="2400" dirty="0"/>
              <a:t>It is said that “The Internet is the largest single engineering effort ever created by mankind”</a:t>
            </a:r>
          </a:p>
          <a:p>
            <a:pPr marL="749300"/>
            <a:r>
              <a:rPr lang="en-US" sz="2400" dirty="0"/>
              <a:t>It was created to work in an organic way - to repair itself and automatically adjust when parts fail</a:t>
            </a:r>
          </a:p>
          <a:p>
            <a:pPr marL="749300"/>
            <a:r>
              <a:rPr lang="en-US" sz="2400" dirty="0" smtClean="0"/>
              <a:t>There </a:t>
            </a:r>
            <a:r>
              <a:rPr lang="en-US" sz="2400" dirty="0"/>
              <a:t>is still very active exploration on how network technology can be improved</a:t>
            </a:r>
          </a:p>
          <a:p>
            <a:pPr marL="749300"/>
            <a:r>
              <a:rPr lang="en-US" sz="2400" dirty="0"/>
              <a:t>Content-Centric Networking is only one advanced </a:t>
            </a:r>
            <a:r>
              <a:rPr lang="en-US" sz="2400" dirty="0" smtClean="0"/>
              <a:t>idea(RECENTLY PROPOSED BY VAN JACOBSON)</a:t>
            </a:r>
            <a:endParaRPr lang="en-US" sz="2400" dirty="0"/>
          </a:p>
          <a:p>
            <a:pPr marL="749300"/>
            <a:r>
              <a:rPr lang="en-US" sz="2400" dirty="0"/>
              <a:t>Routers in the future can have *lots* of memory - lets try not to send the same piece of data more than once</a:t>
            </a:r>
          </a:p>
          <a:p>
            <a:endParaRPr lang="en-US" sz="2400" dirty="0"/>
          </a:p>
        </p:txBody>
      </p:sp>
    </p:spTree>
    <p:extLst>
      <p:ext uri="{BB962C8B-B14F-4D97-AF65-F5344CB8AC3E}">
        <p14:creationId xmlns:p14="http://schemas.microsoft.com/office/powerpoint/2010/main" val="2510950527"/>
      </p:ext>
    </p:extLst>
  </p:cSld>
  <p:clrMapOvr>
    <a:masterClrMapping/>
  </p:clrMapOvr>
  <p:transition spd="slow">
    <p:cove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47800"/>
            <a:ext cx="7526791" cy="4229100"/>
          </a:xfrm>
          <a:prstGeom prst="rect">
            <a:avLst/>
          </a:prstGeom>
        </p:spPr>
      </p:pic>
    </p:spTree>
    <p:extLst>
      <p:ext uri="{BB962C8B-B14F-4D97-AF65-F5344CB8AC3E}">
        <p14:creationId xmlns:p14="http://schemas.microsoft.com/office/powerpoint/2010/main" val="414285128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ppt_w</p:attrName>
                                        </p:attrNameLst>
                                      </p:cBhvr>
                                      <p:tavLst>
                                        <p:tav tm="0" fmla="#ppt_w*sin(2.5*pi*$)">
                                          <p:val>
                                            <p:fltVal val="0"/>
                                          </p:val>
                                        </p:tav>
                                        <p:tav tm="100000">
                                          <p:val>
                                            <p:fltVal val="1"/>
                                          </p:val>
                                        </p:tav>
                                      </p:tavLst>
                                    </p:anim>
                                    <p:anim calcmode="lin" valueType="num">
                                      <p:cBhvr>
                                        <p:cTn id="9" dur="1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p:txBody>
          <a:bodyPr/>
          <a:lstStyle/>
          <a:p>
            <a:endParaRPr lang="en-US"/>
          </a:p>
        </p:txBody>
      </p:sp>
      <p:pic>
        <p:nvPicPr>
          <p:cNvPr id="4" name="Picture 3"/>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63639191"/>
      </p:ext>
    </p:extLst>
  </p:cSld>
  <p:clrMapOvr>
    <a:masterClrMapping/>
  </p:clrMapOvr>
  <p:transition spd="slow">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1676400"/>
            <a:ext cx="9144000" cy="5029200"/>
          </a:xfrm>
        </p:spPr>
        <p:txBody>
          <a:bodyPr>
            <a:normAutofit/>
          </a:bodyPr>
          <a:lstStyle/>
          <a:p>
            <a:r>
              <a:rPr lang="en-US" sz="4400" b="1" dirty="0" smtClean="0">
                <a:solidFill>
                  <a:schemeClr val="tx1"/>
                </a:solidFill>
              </a:rPr>
              <a:t>This course will open up the Internet and show how it was created, who created it and how it works. Along the way we will meet many of the innovators who developed the Internet and how the web came into existence. </a:t>
            </a:r>
            <a:endParaRPr lang="en-US" sz="4400" b="1" dirty="0">
              <a:solidFill>
                <a:schemeClr val="tx1"/>
              </a:solidFill>
            </a:endParaRPr>
          </a:p>
        </p:txBody>
      </p:sp>
      <p:sp>
        <p:nvSpPr>
          <p:cNvPr id="2" name="Title 1"/>
          <p:cNvSpPr>
            <a:spLocks noGrp="1"/>
          </p:cNvSpPr>
          <p:nvPr>
            <p:ph type="ctrTitle"/>
          </p:nvPr>
        </p:nvSpPr>
        <p:spPr>
          <a:xfrm>
            <a:off x="228600" y="0"/>
            <a:ext cx="8534400" cy="1371600"/>
          </a:xfrm>
        </p:spPr>
        <p:txBody>
          <a:bodyPr/>
          <a:lstStyle/>
          <a:p>
            <a:r>
              <a:rPr lang="en-US" dirty="0" smtClean="0"/>
              <a:t>INTRODUCTION</a:t>
            </a:r>
            <a:endParaRPr lang="en-US" dirty="0"/>
          </a:p>
        </p:txBody>
      </p:sp>
    </p:spTree>
    <p:extLst>
      <p:ext uri="{BB962C8B-B14F-4D97-AF65-F5344CB8AC3E}">
        <p14:creationId xmlns:p14="http://schemas.microsoft.com/office/powerpoint/2010/main" val="293217170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0" y="0"/>
            <a:ext cx="9144000" cy="6858000"/>
          </a:xfrm>
        </p:spPr>
        <p:txBody>
          <a:bodyPr>
            <a:normAutofit/>
          </a:bodyPr>
          <a:lstStyle/>
          <a:p>
            <a:pPr marL="0" indent="0">
              <a:buNone/>
            </a:pPr>
            <a:r>
              <a:rPr lang="en-US" dirty="0" smtClean="0"/>
              <a:t> </a:t>
            </a:r>
          </a:p>
          <a:p>
            <a:pPr marL="0" indent="0">
              <a:buNone/>
            </a:pPr>
            <a:endParaRPr lang="en-US" sz="4800" b="1" dirty="0"/>
          </a:p>
          <a:p>
            <a:pPr marL="0" indent="0">
              <a:buNone/>
            </a:pPr>
            <a:r>
              <a:rPr lang="en-US" sz="4800" b="1" dirty="0" smtClean="0"/>
              <a:t>After this course , </a:t>
            </a:r>
            <a:r>
              <a:rPr lang="en-US" sz="4800" b="1" dirty="0" smtClean="0"/>
              <a:t>I was </a:t>
            </a:r>
            <a:r>
              <a:rPr lang="en-US" sz="4800" b="1" dirty="0" smtClean="0"/>
              <a:t>better informed about how internet came and important technological issues </a:t>
            </a:r>
            <a:r>
              <a:rPr lang="en-US" sz="4800" b="1" dirty="0" smtClean="0"/>
              <a:t>. </a:t>
            </a:r>
            <a:r>
              <a:rPr lang="en-US" sz="4800" b="1" dirty="0" smtClean="0"/>
              <a:t>At a minimum, I </a:t>
            </a:r>
            <a:r>
              <a:rPr lang="en-US" sz="4800" b="1" dirty="0" smtClean="0"/>
              <a:t>have</a:t>
            </a:r>
            <a:r>
              <a:rPr lang="en-US" sz="4800" b="1" dirty="0" smtClean="0"/>
              <a:t> been </a:t>
            </a:r>
            <a:r>
              <a:rPr lang="en-US" sz="4800" b="1" dirty="0" smtClean="0"/>
              <a:t>a much wiser network citizen!</a:t>
            </a:r>
          </a:p>
          <a:p>
            <a:endParaRPr lang="en-US" dirty="0"/>
          </a:p>
        </p:txBody>
      </p:sp>
    </p:spTree>
    <p:extLst>
      <p:ext uri="{BB962C8B-B14F-4D97-AF65-F5344CB8AC3E}">
        <p14:creationId xmlns:p14="http://schemas.microsoft.com/office/powerpoint/2010/main" val="4324770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p:txBody>
          <a:bodyPr/>
          <a:lstStyle/>
          <a:p>
            <a:endParaRPr lang="en-US"/>
          </a:p>
        </p:txBody>
      </p:sp>
      <p:pic>
        <p:nvPicPr>
          <p:cNvPr id="4" name="Picture 2" descr="Bletchley Park - Draco200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
            <a:ext cx="9448800" cy="708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179340"/>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a:t> </a:t>
            </a:r>
            <a:r>
              <a:rPr lang="en-US" dirty="0" smtClean="0"/>
              <a:t>     </a:t>
            </a:r>
            <a:r>
              <a:rPr lang="en-US" b="1" dirty="0" smtClean="0"/>
              <a:t>Bletchley Park , England</a:t>
            </a:r>
            <a:r>
              <a:rPr lang="en-US" dirty="0"/>
              <a:t/>
            </a:r>
            <a:br>
              <a:rPr lang="en-US" dirty="0"/>
            </a:br>
            <a:endParaRPr lang="en-US" dirty="0"/>
          </a:p>
        </p:txBody>
      </p:sp>
      <p:sp>
        <p:nvSpPr>
          <p:cNvPr id="3" name="Content Placeholder 2"/>
          <p:cNvSpPr>
            <a:spLocks noGrp="1"/>
          </p:cNvSpPr>
          <p:nvPr>
            <p:ph sz="quarter" idx="13"/>
          </p:nvPr>
        </p:nvSpPr>
        <p:spPr/>
        <p:txBody>
          <a:bodyPr>
            <a:normAutofit/>
          </a:bodyPr>
          <a:lstStyle/>
          <a:p>
            <a:pPr marL="114300" indent="0">
              <a:buNone/>
            </a:pPr>
            <a:endParaRPr lang="en-US" sz="2000" dirty="0" smtClean="0"/>
          </a:p>
          <a:p>
            <a:pPr marL="114300" indent="0">
              <a:buNone/>
            </a:pPr>
            <a:r>
              <a:rPr lang="en-US" sz="2000" b="1" dirty="0" smtClean="0"/>
              <a:t>• </a:t>
            </a:r>
            <a:r>
              <a:rPr lang="en-US" sz="2000" b="1" dirty="0"/>
              <a:t>Top secret code breaking </a:t>
            </a:r>
            <a:r>
              <a:rPr lang="en-US" sz="2000" b="1" dirty="0" smtClean="0"/>
              <a:t>effort in 1938 but now as a museum</a:t>
            </a:r>
            <a:endParaRPr lang="en-US" sz="2000" b="1" dirty="0"/>
          </a:p>
          <a:p>
            <a:pPr marL="114300" indent="0">
              <a:buNone/>
            </a:pPr>
            <a:r>
              <a:rPr lang="en-US" sz="2000" b="1" dirty="0"/>
              <a:t>• 10,000 people at the peak (team effort</a:t>
            </a:r>
            <a:r>
              <a:rPr lang="en-US" sz="2000" b="1" dirty="0" smtClean="0"/>
              <a:t>) during world war 2</a:t>
            </a:r>
            <a:r>
              <a:rPr lang="en-US" sz="2000" b="1" baseline="30000" dirty="0" smtClean="0"/>
              <a:t>nd</a:t>
            </a:r>
            <a:r>
              <a:rPr lang="en-US" sz="2000" b="1" dirty="0" smtClean="0"/>
              <a:t> </a:t>
            </a:r>
            <a:endParaRPr lang="en-US" sz="2000" b="1" dirty="0"/>
          </a:p>
          <a:p>
            <a:pPr marL="114300" indent="0">
              <a:buNone/>
            </a:pPr>
            <a:r>
              <a:rPr lang="en-US" sz="2000" b="1" dirty="0"/>
              <a:t>• BOMBE: Mechanical Computer</a:t>
            </a:r>
          </a:p>
          <a:p>
            <a:pPr marL="114300" indent="0">
              <a:buNone/>
            </a:pPr>
            <a:r>
              <a:rPr lang="en-US" sz="2000" b="1" dirty="0"/>
              <a:t>• Colossus: Electronic </a:t>
            </a:r>
            <a:r>
              <a:rPr lang="en-US" sz="2000" b="1" dirty="0" smtClean="0"/>
              <a:t>Computer</a:t>
            </a:r>
            <a:endParaRPr lang="en-US" sz="2000" b="1" dirty="0"/>
          </a:p>
        </p:txBody>
      </p:sp>
      <p:pic>
        <p:nvPicPr>
          <p:cNvPr id="5" name="Picture 4"/>
          <p:cNvPicPr/>
          <p:nvPr/>
        </p:nvPicPr>
        <p:blipFill rotWithShape="1">
          <a:blip r:embed="rId2"/>
          <a:srcRect l="20630" t="14463" r="7344" b="16829"/>
          <a:stretch/>
        </p:blipFill>
        <p:spPr>
          <a:xfrm>
            <a:off x="76200" y="4459518"/>
            <a:ext cx="4281056" cy="2295785"/>
          </a:xfrm>
          <a:prstGeom prst="rect">
            <a:avLst/>
          </a:prstGeom>
        </p:spPr>
      </p:pic>
      <p:pic>
        <p:nvPicPr>
          <p:cNvPr id="7" name="Picture 6"/>
          <p:cNvPicPr/>
          <p:nvPr/>
        </p:nvPicPr>
        <p:blipFill rotWithShape="1">
          <a:blip r:embed="rId3"/>
          <a:srcRect l="22028" t="13097" r="4195" b="12268"/>
          <a:stretch/>
        </p:blipFill>
        <p:spPr>
          <a:xfrm>
            <a:off x="4648200" y="4431809"/>
            <a:ext cx="4384962" cy="2493818"/>
          </a:xfrm>
          <a:prstGeom prst="rect">
            <a:avLst/>
          </a:prstGeom>
        </p:spPr>
      </p:pic>
    </p:spTree>
    <p:extLst>
      <p:ext uri="{BB962C8B-B14F-4D97-AF65-F5344CB8AC3E}">
        <p14:creationId xmlns:p14="http://schemas.microsoft.com/office/powerpoint/2010/main" val="25743998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Post-War (</a:t>
            </a:r>
            <a:r>
              <a:rPr lang="en-US" dirty="0" smtClean="0"/>
              <a:t>1940s-1950s)</a:t>
            </a:r>
            <a:r>
              <a:rPr lang="en-US" dirty="0"/>
              <a:t/>
            </a:r>
            <a:br>
              <a:rPr lang="en-US" dirty="0"/>
            </a:br>
            <a:endParaRPr lang="en-US" dirty="0"/>
          </a:p>
        </p:txBody>
      </p:sp>
      <p:sp>
        <p:nvSpPr>
          <p:cNvPr id="3" name="Content Placeholder 2"/>
          <p:cNvSpPr>
            <a:spLocks noGrp="1"/>
          </p:cNvSpPr>
          <p:nvPr>
            <p:ph sz="quarter" idx="13"/>
          </p:nvPr>
        </p:nvSpPr>
        <p:spPr/>
        <p:txBody>
          <a:bodyPr>
            <a:normAutofit lnSpcReduction="10000"/>
          </a:bodyPr>
          <a:lstStyle/>
          <a:p>
            <a:pPr marL="114300" indent="0">
              <a:buNone/>
            </a:pPr>
            <a:endParaRPr lang="en-US" sz="2000" dirty="0" smtClean="0"/>
          </a:p>
          <a:p>
            <a:pPr marL="114300" indent="0">
              <a:buNone/>
            </a:pPr>
            <a:r>
              <a:rPr lang="en-US" sz="2000" dirty="0" smtClean="0"/>
              <a:t>• </a:t>
            </a:r>
            <a:r>
              <a:rPr lang="en-US" sz="2000" dirty="0"/>
              <a:t>Alumni of the US and UK </a:t>
            </a:r>
            <a:r>
              <a:rPr lang="en-US" sz="2000" dirty="0" smtClean="0"/>
              <a:t>code breaking efforts and </a:t>
            </a:r>
            <a:r>
              <a:rPr lang="en-US" sz="2000" dirty="0"/>
              <a:t>other started building general </a:t>
            </a:r>
            <a:r>
              <a:rPr lang="en-US" sz="2000" dirty="0" smtClean="0"/>
              <a:t>purpose computers</a:t>
            </a:r>
            <a:endParaRPr lang="en-US" sz="2000" dirty="0"/>
          </a:p>
          <a:p>
            <a:pPr marL="114300" indent="0">
              <a:buNone/>
            </a:pPr>
            <a:r>
              <a:rPr lang="en-US" sz="2000" dirty="0"/>
              <a:t>• Manchester Baby</a:t>
            </a:r>
          </a:p>
          <a:p>
            <a:pPr marL="114300" indent="0">
              <a:buNone/>
            </a:pPr>
            <a:r>
              <a:rPr lang="en-US" sz="2000" dirty="0"/>
              <a:t>• Ferranti Mark I</a:t>
            </a:r>
          </a:p>
          <a:p>
            <a:pPr marL="114300" indent="0">
              <a:buNone/>
            </a:pPr>
            <a:r>
              <a:rPr lang="en-US" sz="2000" dirty="0"/>
              <a:t>• Harvard Mark I</a:t>
            </a:r>
          </a:p>
          <a:p>
            <a:pPr marL="114300" indent="0">
              <a:buNone/>
            </a:pPr>
            <a:r>
              <a:rPr lang="en-US" sz="2000" dirty="0"/>
              <a:t>• US Army </a:t>
            </a:r>
            <a:r>
              <a:rPr lang="en-US" sz="2000" dirty="0" smtClean="0"/>
              <a:t>ENIAC</a:t>
            </a:r>
          </a:p>
          <a:p>
            <a:pPr marL="114300" indent="0">
              <a:buNone/>
            </a:pPr>
            <a:r>
              <a:rPr lang="en-US" sz="2000" dirty="0" smtClean="0"/>
              <a:t>1950s:</a:t>
            </a:r>
          </a:p>
          <a:p>
            <a:pPr marL="114300" indent="0">
              <a:buNone/>
            </a:pPr>
            <a:r>
              <a:rPr lang="en-US" sz="2000" dirty="0"/>
              <a:t>• Math / Science “Won the war</a:t>
            </a:r>
            <a:r>
              <a:rPr lang="en-US" sz="2000" dirty="0" smtClean="0"/>
              <a:t>”</a:t>
            </a:r>
          </a:p>
          <a:p>
            <a:pPr marL="114300" indent="0">
              <a:buNone/>
            </a:pPr>
            <a:r>
              <a:rPr lang="en-US" sz="2000" dirty="0" smtClean="0"/>
              <a:t>• Mathematicians </a:t>
            </a:r>
            <a:r>
              <a:rPr lang="en-US" sz="2000" dirty="0"/>
              <a:t>were valued, </a:t>
            </a:r>
            <a:r>
              <a:rPr lang="en-US" sz="2000" dirty="0" smtClean="0"/>
              <a:t>recruited , brilliant</a:t>
            </a:r>
            <a:r>
              <a:rPr lang="en-US" sz="2000" dirty="0"/>
              <a:t>, arrogant, and </a:t>
            </a:r>
            <a:r>
              <a:rPr lang="en-US" sz="2000" dirty="0" smtClean="0"/>
              <a:t>quirky.</a:t>
            </a:r>
            <a:endParaRPr lang="en-US" sz="2000" dirty="0"/>
          </a:p>
        </p:txBody>
      </p:sp>
      <p:pic>
        <p:nvPicPr>
          <p:cNvPr id="1026" name="Picture 2" descr="http://assets.faena.com/wp-content/uploads/sites/4/2016/01/john-nash.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0" y="2438400"/>
            <a:ext cx="3429000" cy="2640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890941"/>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additive="base">
                                        <p:cTn id="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anim calcmode="lin" valueType="num">
                                      <p:cBhvr additive="base">
                                        <p:cTn id="1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 calcmode="lin" valueType="num">
                                      <p:cBhvr additive="base">
                                        <p:cTn id="1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1000"/>
                                        <p:tgtEl>
                                          <p:spTgt spid="1026"/>
                                        </p:tgtEl>
                                      </p:cBhvr>
                                    </p:animEffect>
                                    <p:anim calcmode="lin" valueType="num">
                                      <p:cBhvr>
                                        <p:cTn id="22" dur="1000" fill="hold"/>
                                        <p:tgtEl>
                                          <p:spTgt spid="1026"/>
                                        </p:tgtEl>
                                        <p:attrNameLst>
                                          <p:attrName>ppt_x</p:attrName>
                                        </p:attrNameLst>
                                      </p:cBhvr>
                                      <p:tavLst>
                                        <p:tav tm="0">
                                          <p:val>
                                            <p:strVal val="#ppt_x"/>
                                          </p:val>
                                        </p:tav>
                                        <p:tav tm="100000">
                                          <p:val>
                                            <p:strVal val="#ppt_x"/>
                                          </p:val>
                                        </p:tav>
                                      </p:tavLst>
                                    </p:anim>
                                    <p:anim calcmode="lin" valueType="num">
                                      <p:cBhvr>
                                        <p:cTn id="23"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pPr marL="114300" indent="0">
              <a:buNone/>
            </a:pPr>
            <a:endParaRPr lang="en-US" dirty="0" smtClean="0"/>
          </a:p>
          <a:p>
            <a:endParaRPr lang="en-US" dirty="0" smtClean="0"/>
          </a:p>
          <a:p>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77045"/>
            <a:ext cx="4703618" cy="3480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3618" y="571500"/>
            <a:ext cx="4440382"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3422073"/>
            <a:ext cx="4724400" cy="3435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7" y="571500"/>
            <a:ext cx="4706075" cy="2805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610576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fade">
                                      <p:cBhvr>
                                        <p:cTn id="7" dur="500"/>
                                        <p:tgtEl>
                                          <p:spTgt spid="205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 calcmode="lin" valueType="num">
                                      <p:cBhvr additive="base">
                                        <p:cTn id="12" dur="500" fill="hold"/>
                                        <p:tgtEl>
                                          <p:spTgt spid="2052"/>
                                        </p:tgtEl>
                                        <p:attrNameLst>
                                          <p:attrName>ppt_x</p:attrName>
                                        </p:attrNameLst>
                                      </p:cBhvr>
                                      <p:tavLst>
                                        <p:tav tm="0">
                                          <p:val>
                                            <p:strVal val="#ppt_x"/>
                                          </p:val>
                                        </p:tav>
                                        <p:tav tm="100000">
                                          <p:val>
                                            <p:strVal val="#ppt_x"/>
                                          </p:val>
                                        </p:tav>
                                      </p:tavLst>
                                    </p:anim>
                                    <p:anim calcmode="lin" valueType="num">
                                      <p:cBhvr additive="base">
                                        <p:cTn id="13"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2053"/>
                                        </p:tgtEl>
                                        <p:attrNameLst>
                                          <p:attrName>style.visibility</p:attrName>
                                        </p:attrNameLst>
                                      </p:cBhvr>
                                      <p:to>
                                        <p:strVal val="visible"/>
                                      </p:to>
                                    </p:set>
                                    <p:animEffect transition="in" filter="randombar(horizontal)">
                                      <p:cBhvr>
                                        <p:cTn id="18" dur="500"/>
                                        <p:tgtEl>
                                          <p:spTgt spid="2053"/>
                                        </p:tgtEl>
                                      </p:cBhvr>
                                    </p:animEffect>
                                  </p:childTnLst>
                                </p:cTn>
                              </p:par>
                            </p:childTnLst>
                          </p:cTn>
                        </p:par>
                      </p:childTnLst>
                    </p:cTn>
                  </p:par>
                  <p:par>
                    <p:cTn id="19" fill="hold">
                      <p:stCondLst>
                        <p:cond delay="indefinite"/>
                      </p:stCondLst>
                      <p:childTnLst>
                        <p:par>
                          <p:cTn id="20" fill="hold">
                            <p:stCondLst>
                              <p:cond delay="0"/>
                            </p:stCondLst>
                            <p:childTnLst>
                              <p:par>
                                <p:cTn id="21" presetID="26" presetClass="entr" presetSubtype="0" fill="hold" nodeType="clickEffect">
                                  <p:stCondLst>
                                    <p:cond delay="0"/>
                                  </p:stCondLst>
                                  <p:childTnLst>
                                    <p:set>
                                      <p:cBhvr>
                                        <p:cTn id="22" dur="1" fill="hold">
                                          <p:stCondLst>
                                            <p:cond delay="0"/>
                                          </p:stCondLst>
                                        </p:cTn>
                                        <p:tgtEl>
                                          <p:spTgt spid="2054"/>
                                        </p:tgtEl>
                                        <p:attrNameLst>
                                          <p:attrName>style.visibility</p:attrName>
                                        </p:attrNameLst>
                                      </p:cBhvr>
                                      <p:to>
                                        <p:strVal val="visible"/>
                                      </p:to>
                                    </p:set>
                                    <p:animEffect transition="in" filter="wipe(down)">
                                      <p:cBhvr>
                                        <p:cTn id="23" dur="580">
                                          <p:stCondLst>
                                            <p:cond delay="0"/>
                                          </p:stCondLst>
                                        </p:cTn>
                                        <p:tgtEl>
                                          <p:spTgt spid="2054"/>
                                        </p:tgtEl>
                                      </p:cBhvr>
                                    </p:animEffect>
                                    <p:anim calcmode="lin" valueType="num">
                                      <p:cBhvr>
                                        <p:cTn id="24" dur="1822" tmFilter="0,0; 0.14,0.36; 0.43,0.73; 0.71,0.91; 1.0,1.0">
                                          <p:stCondLst>
                                            <p:cond delay="0"/>
                                          </p:stCondLst>
                                        </p:cTn>
                                        <p:tgtEl>
                                          <p:spTgt spid="2054"/>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2054"/>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2054"/>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2054"/>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2054"/>
                                        </p:tgtEl>
                                        <p:attrNameLst>
                                          <p:attrName>ppt_y</p:attrName>
                                        </p:attrNameLst>
                                      </p:cBhvr>
                                      <p:tavLst>
                                        <p:tav tm="0" fmla="#ppt_y-sin(pi*$)/81">
                                          <p:val>
                                            <p:fltVal val="0"/>
                                          </p:val>
                                        </p:tav>
                                        <p:tav tm="100000">
                                          <p:val>
                                            <p:fltVal val="1"/>
                                          </p:val>
                                        </p:tav>
                                      </p:tavLst>
                                    </p:anim>
                                    <p:animScale>
                                      <p:cBhvr>
                                        <p:cTn id="29" dur="26">
                                          <p:stCondLst>
                                            <p:cond delay="650"/>
                                          </p:stCondLst>
                                        </p:cTn>
                                        <p:tgtEl>
                                          <p:spTgt spid="2054"/>
                                        </p:tgtEl>
                                      </p:cBhvr>
                                      <p:to x="100000" y="60000"/>
                                    </p:animScale>
                                    <p:animScale>
                                      <p:cBhvr>
                                        <p:cTn id="30" dur="166" decel="50000">
                                          <p:stCondLst>
                                            <p:cond delay="676"/>
                                          </p:stCondLst>
                                        </p:cTn>
                                        <p:tgtEl>
                                          <p:spTgt spid="2054"/>
                                        </p:tgtEl>
                                      </p:cBhvr>
                                      <p:to x="100000" y="100000"/>
                                    </p:animScale>
                                    <p:animScale>
                                      <p:cBhvr>
                                        <p:cTn id="31" dur="26">
                                          <p:stCondLst>
                                            <p:cond delay="1312"/>
                                          </p:stCondLst>
                                        </p:cTn>
                                        <p:tgtEl>
                                          <p:spTgt spid="2054"/>
                                        </p:tgtEl>
                                      </p:cBhvr>
                                      <p:to x="100000" y="80000"/>
                                    </p:animScale>
                                    <p:animScale>
                                      <p:cBhvr>
                                        <p:cTn id="32" dur="166" decel="50000">
                                          <p:stCondLst>
                                            <p:cond delay="1338"/>
                                          </p:stCondLst>
                                        </p:cTn>
                                        <p:tgtEl>
                                          <p:spTgt spid="2054"/>
                                        </p:tgtEl>
                                      </p:cBhvr>
                                      <p:to x="100000" y="100000"/>
                                    </p:animScale>
                                    <p:animScale>
                                      <p:cBhvr>
                                        <p:cTn id="33" dur="26">
                                          <p:stCondLst>
                                            <p:cond delay="1642"/>
                                          </p:stCondLst>
                                        </p:cTn>
                                        <p:tgtEl>
                                          <p:spTgt spid="2054"/>
                                        </p:tgtEl>
                                      </p:cBhvr>
                                      <p:to x="100000" y="90000"/>
                                    </p:animScale>
                                    <p:animScale>
                                      <p:cBhvr>
                                        <p:cTn id="34" dur="166" decel="50000">
                                          <p:stCondLst>
                                            <p:cond delay="1668"/>
                                          </p:stCondLst>
                                        </p:cTn>
                                        <p:tgtEl>
                                          <p:spTgt spid="2054"/>
                                        </p:tgtEl>
                                      </p:cBhvr>
                                      <p:to x="100000" y="100000"/>
                                    </p:animScale>
                                    <p:animScale>
                                      <p:cBhvr>
                                        <p:cTn id="35" dur="26">
                                          <p:stCondLst>
                                            <p:cond delay="1808"/>
                                          </p:stCondLst>
                                        </p:cTn>
                                        <p:tgtEl>
                                          <p:spTgt spid="2054"/>
                                        </p:tgtEl>
                                      </p:cBhvr>
                                      <p:to x="100000" y="95000"/>
                                    </p:animScale>
                                    <p:animScale>
                                      <p:cBhvr>
                                        <p:cTn id="36" dur="166" decel="50000">
                                          <p:stCondLst>
                                            <p:cond delay="1834"/>
                                          </p:stCondLst>
                                        </p:cTn>
                                        <p:tgtEl>
                                          <p:spTgt spid="205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Horizon">
  <a:themeElements>
    <a:clrScheme name="Horizon">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Horizon">
      <a:maj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722</TotalTime>
  <Words>916</Words>
  <Application>Microsoft Office PowerPoint</Application>
  <PresentationFormat>On-screen Show (4:3)</PresentationFormat>
  <Paragraphs>111</Paragraphs>
  <Slides>26</Slides>
  <Notes>1</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Horizon</vt:lpstr>
      <vt:lpstr>INTERNET HISTORY,TECHNOLOGY AND SECURITY</vt:lpstr>
      <vt:lpstr>PowerPoint Presentation</vt:lpstr>
      <vt:lpstr>PowerPoint Presentation</vt:lpstr>
      <vt:lpstr>INTRODUCTION</vt:lpstr>
      <vt:lpstr>PowerPoint Presentation</vt:lpstr>
      <vt:lpstr>PowerPoint Presentation</vt:lpstr>
      <vt:lpstr>       Bletchley Park , England </vt:lpstr>
      <vt:lpstr>Post-War (1940s-1950s) </vt:lpstr>
      <vt:lpstr>PowerPoint Presentation</vt:lpstr>
      <vt:lpstr>NSFNet </vt:lpstr>
      <vt:lpstr>      THE BEGINNING OF THE WEB : CERN</vt:lpstr>
      <vt:lpstr>1995 - MONEY COMES AND MATTERS…!</vt:lpstr>
      <vt:lpstr>Steve Jobs and the World-Wide-Web?</vt:lpstr>
      <vt:lpstr>Layered Network Model</vt:lpstr>
      <vt:lpstr>IP IS SIMPLE…….!!</vt:lpstr>
      <vt:lpstr>Transmission Protocol (TCP)</vt:lpstr>
      <vt:lpstr>INTERNET SECURITY</vt:lpstr>
      <vt:lpstr>ENSURING MESSAGE CONFIDENTIALITY</vt:lpstr>
      <vt:lpstr>                         www.rot13.com</vt:lpstr>
      <vt:lpstr>Public Key Encryption</vt:lpstr>
      <vt:lpstr>PowerPoint Presentation</vt:lpstr>
      <vt:lpstr>ENSURING MESSAGE INTEGRITY</vt:lpstr>
      <vt:lpstr>  SIMPLE MESSAGE SIGNED TECHNIQUE</vt:lpstr>
      <vt:lpstr>              http://www.dr-chuck.com/sha1.php</vt:lpstr>
      <vt:lpstr>CONCLUSION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HISTORY,TECHNOLOGY AND SECURITY</dc:title>
  <dc:creator>Hello</dc:creator>
  <cp:lastModifiedBy>Hello</cp:lastModifiedBy>
  <cp:revision>43</cp:revision>
  <dcterms:created xsi:type="dcterms:W3CDTF">2016-04-08T12:29:33Z</dcterms:created>
  <dcterms:modified xsi:type="dcterms:W3CDTF">2016-11-24T14:13:05Z</dcterms:modified>
</cp:coreProperties>
</file>